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86" r:id="rId3"/>
    <p:sldId id="304" r:id="rId4"/>
    <p:sldId id="965" r:id="rId5"/>
    <p:sldId id="966" r:id="rId6"/>
    <p:sldId id="967" r:id="rId7"/>
    <p:sldId id="968" r:id="rId8"/>
    <p:sldId id="969" r:id="rId9"/>
    <p:sldId id="970" r:id="rId10"/>
    <p:sldId id="971" r:id="rId11"/>
    <p:sldId id="972" r:id="rId12"/>
    <p:sldId id="973" r:id="rId13"/>
    <p:sldId id="974" r:id="rId14"/>
    <p:sldId id="996" r:id="rId15"/>
    <p:sldId id="976" r:id="rId16"/>
    <p:sldId id="975" r:id="rId17"/>
    <p:sldId id="977" r:id="rId18"/>
    <p:sldId id="978" r:id="rId19"/>
    <p:sldId id="981" r:id="rId20"/>
    <p:sldId id="982" r:id="rId21"/>
    <p:sldId id="987" r:id="rId22"/>
    <p:sldId id="986" r:id="rId23"/>
    <p:sldId id="988" r:id="rId24"/>
    <p:sldId id="990" r:id="rId25"/>
    <p:sldId id="991" r:id="rId26"/>
    <p:sldId id="992" r:id="rId27"/>
    <p:sldId id="989" r:id="rId28"/>
    <p:sldId id="995" r:id="rId29"/>
    <p:sldId id="993" r:id="rId30"/>
    <p:sldId id="994" r:id="rId31"/>
    <p:sldId id="997" r:id="rId32"/>
    <p:sldId id="983" r:id="rId33"/>
    <p:sldId id="984" r:id="rId34"/>
    <p:sldId id="980" r:id="rId35"/>
    <p:sldId id="985" r:id="rId36"/>
    <p:sldId id="979" r:id="rId37"/>
    <p:sldId id="263" r:id="rId38"/>
  </p:sldIdLst>
  <p:sldSz cx="12192000" cy="6858000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70" autoAdjust="0"/>
  </p:normalViewPr>
  <p:slideViewPr>
    <p:cSldViewPr>
      <p:cViewPr varScale="1">
        <p:scale>
          <a:sx n="72" d="100"/>
          <a:sy n="72" d="100"/>
        </p:scale>
        <p:origin x="816" y="72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6" d="100"/>
          <a:sy n="116" d="100"/>
        </p:scale>
        <p:origin x="238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ECA80-CF12-4A50-B6F3-135C49E42A73}" type="datetimeFigureOut">
              <a:rPr lang="fr-FR" smtClean="0"/>
              <a:t>28/04/2021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5D192-F75D-4486-B1C9-4FACCDA8D2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6014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7DD81-8364-482B-BEFF-6B347782EBDD}" type="datetimeFigureOut">
              <a:rPr lang="fr-FR" smtClean="0"/>
              <a:t>28/04/2021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C50F2-CD6F-43C3-B50B-DD3A35419A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8067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C50F2-CD6F-43C3-B50B-DD3A35419AC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8164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C50F2-CD6F-43C3-B50B-DD3A35419AC9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2379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C50F2-CD6F-43C3-B50B-DD3A35419AC9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8023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C50F2-CD6F-43C3-B50B-DD3A35419AC9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9671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C50F2-CD6F-43C3-B50B-DD3A35419AC9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1468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C50F2-CD6F-43C3-B50B-DD3A35419AC9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8949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nd bleu"/>
          <p:cNvSpPr/>
          <p:nvPr userDrawn="1"/>
        </p:nvSpPr>
        <p:spPr>
          <a:xfrm>
            <a:off x="0" y="2999936"/>
            <a:ext cx="12192000" cy="3858067"/>
          </a:xfrm>
          <a:custGeom>
            <a:avLst/>
            <a:gdLst/>
            <a:ahLst/>
            <a:cxnLst/>
            <a:rect l="l" t="t" r="r" b="b"/>
            <a:pathLst>
              <a:path w="9144000" h="3786504">
                <a:moveTo>
                  <a:pt x="0" y="0"/>
                </a:moveTo>
                <a:lnTo>
                  <a:pt x="9144000" y="0"/>
                </a:lnTo>
                <a:lnTo>
                  <a:pt x="9144000" y="3786187"/>
                </a:lnTo>
                <a:lnTo>
                  <a:pt x="0" y="3786187"/>
                </a:lnTo>
                <a:lnTo>
                  <a:pt x="0" y="0"/>
                </a:lnTo>
                <a:close/>
              </a:path>
            </a:pathLst>
          </a:custGeom>
          <a:solidFill>
            <a:srgbClr val="312E82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25" name="Image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9027902" y="4575870"/>
            <a:ext cx="3164098" cy="1859441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2" r="6061"/>
          <a:stretch/>
        </p:blipFill>
        <p:spPr>
          <a:xfrm>
            <a:off x="2743199" y="0"/>
            <a:ext cx="9448801" cy="4638836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239" y="2"/>
            <a:ext cx="1597290" cy="1420491"/>
          </a:xfrm>
          <a:prstGeom prst="rect">
            <a:avLst/>
          </a:prstGeom>
        </p:spPr>
      </p:pic>
      <p:sp>
        <p:nvSpPr>
          <p:cNvPr id="12" name="Titre"/>
          <p:cNvSpPr>
            <a:spLocks noGrp="1"/>
          </p:cNvSpPr>
          <p:nvPr>
            <p:ph type="title" hasCustomPrompt="1"/>
          </p:nvPr>
        </p:nvSpPr>
        <p:spPr>
          <a:xfrm>
            <a:off x="1089458" y="2999424"/>
            <a:ext cx="7749742" cy="2105976"/>
          </a:xfrm>
          <a:prstGeom prst="rect">
            <a:avLst/>
          </a:prstGeom>
        </p:spPr>
        <p:txBody>
          <a:bodyPr anchor="ctr" anchorCtr="0"/>
          <a:lstStyle>
            <a:lvl1pPr>
              <a:defRPr sz="3200" b="1" baseline="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23" name="Logo Gustave Eiffel"/>
          <p:cNvSpPr/>
          <p:nvPr userDrawn="1"/>
        </p:nvSpPr>
        <p:spPr>
          <a:xfrm>
            <a:off x="1089458" y="5587957"/>
            <a:ext cx="2765571" cy="5780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24" name="Image 2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808" y="6227642"/>
            <a:ext cx="1054699" cy="627942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902" y="1147000"/>
            <a:ext cx="3164098" cy="1859441"/>
          </a:xfrm>
          <a:prstGeom prst="rect">
            <a:avLst/>
          </a:prstGeom>
        </p:spPr>
      </p:pic>
      <p:sp>
        <p:nvSpPr>
          <p:cNvPr id="11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636373"/>
            <a:ext cx="2356783" cy="637221"/>
          </a:xfrm>
          <a:prstGeom prst="rect">
            <a:avLst/>
          </a:prstGeom>
        </p:spPr>
        <p:txBody>
          <a:bodyPr/>
          <a:lstStyle>
            <a:lvl1pPr>
              <a:defRPr sz="11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Nom – Prénom</a:t>
            </a:r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277077"/>
            <a:ext cx="2356783" cy="281153"/>
          </a:xfrm>
          <a:prstGeom prst="rect">
            <a:avLst/>
          </a:prstGeom>
        </p:spPr>
        <p:txBody>
          <a:bodyPr/>
          <a:lstStyle>
            <a:lvl1pPr>
              <a:defRPr sz="11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491890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sous-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nd bleu clair"/>
          <p:cNvSpPr/>
          <p:nvPr userDrawn="1"/>
        </p:nvSpPr>
        <p:spPr>
          <a:xfrm>
            <a:off x="0" y="3012416"/>
            <a:ext cx="12192000" cy="3845903"/>
          </a:xfrm>
          <a:custGeom>
            <a:avLst/>
            <a:gdLst/>
            <a:ahLst/>
            <a:cxnLst/>
            <a:rect l="l" t="t" r="r" b="b"/>
            <a:pathLst>
              <a:path w="9144000" h="3786504">
                <a:moveTo>
                  <a:pt x="0" y="0"/>
                </a:moveTo>
                <a:lnTo>
                  <a:pt x="9144000" y="0"/>
                </a:lnTo>
                <a:lnTo>
                  <a:pt x="9144000" y="3786187"/>
                </a:lnTo>
                <a:lnTo>
                  <a:pt x="0" y="3786187"/>
                </a:lnTo>
                <a:lnTo>
                  <a:pt x="0" y="0"/>
                </a:lnTo>
                <a:close/>
              </a:path>
            </a:pathLst>
          </a:custGeom>
          <a:solidFill>
            <a:srgbClr val="1EAFD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26" name="Image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239" y="6225837"/>
            <a:ext cx="1054699" cy="627942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902" y="4565234"/>
            <a:ext cx="3164098" cy="1865538"/>
          </a:xfrm>
          <a:prstGeom prst="rect">
            <a:avLst/>
          </a:prstGeom>
        </p:spPr>
      </p:pic>
      <p:sp>
        <p:nvSpPr>
          <p:cNvPr id="18" name="Fond bleu"/>
          <p:cNvSpPr/>
          <p:nvPr/>
        </p:nvSpPr>
        <p:spPr>
          <a:xfrm>
            <a:off x="2781302" y="0"/>
            <a:ext cx="9410700" cy="4603750"/>
          </a:xfrm>
          <a:custGeom>
            <a:avLst/>
            <a:gdLst/>
            <a:ahLst/>
            <a:cxnLst/>
            <a:rect l="l" t="t" r="r" b="b"/>
            <a:pathLst>
              <a:path w="7058025" h="4603750">
                <a:moveTo>
                  <a:pt x="0" y="0"/>
                </a:moveTo>
                <a:lnTo>
                  <a:pt x="7058025" y="0"/>
                </a:lnTo>
                <a:lnTo>
                  <a:pt x="7058025" y="4603625"/>
                </a:lnTo>
                <a:lnTo>
                  <a:pt x="0" y="4603625"/>
                </a:lnTo>
                <a:lnTo>
                  <a:pt x="0" y="0"/>
                </a:lnTo>
                <a:close/>
              </a:path>
            </a:pathLst>
          </a:custGeom>
          <a:solidFill>
            <a:srgbClr val="312E82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2781302" y="3042581"/>
            <a:ext cx="9207498" cy="1516678"/>
          </a:xfrm>
          <a:prstGeom prst="rect">
            <a:avLst/>
          </a:prstGeom>
        </p:spPr>
        <p:txBody>
          <a:bodyPr anchor="ctr" anchorCtr="0"/>
          <a:lstStyle>
            <a:lvl1pPr>
              <a:defRPr sz="2600" b="1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Cliquez pour ajouter un sous-titre</a:t>
            </a:r>
          </a:p>
        </p:txBody>
      </p:sp>
      <p:pic>
        <p:nvPicPr>
          <p:cNvPr id="24" name="Image 2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902" y="1147000"/>
            <a:ext cx="3164098" cy="1859441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239" y="2"/>
            <a:ext cx="1597290" cy="14204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"/>
          <p:cNvSpPr>
            <a:spLocks noGrp="1"/>
          </p:cNvSpPr>
          <p:nvPr>
            <p:ph type="title" hasCustomPrompt="1"/>
          </p:nvPr>
        </p:nvSpPr>
        <p:spPr>
          <a:xfrm>
            <a:off x="779848" y="384280"/>
            <a:ext cx="8508016" cy="781912"/>
          </a:xfrm>
          <a:prstGeom prst="rect">
            <a:avLst/>
          </a:prstGeom>
        </p:spPr>
        <p:txBody>
          <a:bodyPr/>
          <a:lstStyle>
            <a:lvl1pPr>
              <a:defRPr sz="2000" b="1" baseline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POUR AJOUTER LE TITRE DE LA PAGE</a:t>
            </a:r>
          </a:p>
        </p:txBody>
      </p:sp>
      <p:sp>
        <p:nvSpPr>
          <p:cNvPr id="20" name="Corps de texte"/>
          <p:cNvSpPr>
            <a:spLocks noGrp="1"/>
          </p:cNvSpPr>
          <p:nvPr>
            <p:ph type="body" sz="quarter" idx="11" hasCustomPrompt="1"/>
          </p:nvPr>
        </p:nvSpPr>
        <p:spPr>
          <a:xfrm>
            <a:off x="780696" y="2910806"/>
            <a:ext cx="8525019" cy="3300238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9" name="Corps de texte"/>
          <p:cNvSpPr>
            <a:spLocks noGrp="1"/>
          </p:cNvSpPr>
          <p:nvPr>
            <p:ph type="body" sz="quarter" idx="10" hasCustomPrompt="1"/>
          </p:nvPr>
        </p:nvSpPr>
        <p:spPr>
          <a:xfrm>
            <a:off x="780696" y="1390798"/>
            <a:ext cx="8525019" cy="12954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681" y="2"/>
            <a:ext cx="841321" cy="46516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ntenu double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"/>
          <p:cNvSpPr>
            <a:spLocks noGrp="1"/>
          </p:cNvSpPr>
          <p:nvPr>
            <p:ph type="title" hasCustomPrompt="1"/>
          </p:nvPr>
        </p:nvSpPr>
        <p:spPr>
          <a:xfrm>
            <a:off x="779848" y="384280"/>
            <a:ext cx="8508016" cy="781912"/>
          </a:xfrm>
          <a:prstGeom prst="rect">
            <a:avLst/>
          </a:prstGeom>
        </p:spPr>
        <p:txBody>
          <a:bodyPr/>
          <a:lstStyle>
            <a:lvl1pPr>
              <a:defRPr sz="2000" b="1" baseline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POUR AJOUTER LE TITRE DE LA PAGE</a:t>
            </a:r>
          </a:p>
        </p:txBody>
      </p:sp>
      <p:sp>
        <p:nvSpPr>
          <p:cNvPr id="20" name="Corps de texte"/>
          <p:cNvSpPr>
            <a:spLocks noGrp="1"/>
          </p:cNvSpPr>
          <p:nvPr>
            <p:ph type="body" sz="quarter" idx="11" hasCustomPrompt="1"/>
          </p:nvPr>
        </p:nvSpPr>
        <p:spPr>
          <a:xfrm>
            <a:off x="780697" y="1447800"/>
            <a:ext cx="4096105" cy="4763244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6" name="Corps de texte"/>
          <p:cNvSpPr>
            <a:spLocks noGrp="1"/>
          </p:cNvSpPr>
          <p:nvPr>
            <p:ph type="body" sz="quarter" idx="12" hasCustomPrompt="1"/>
          </p:nvPr>
        </p:nvSpPr>
        <p:spPr>
          <a:xfrm>
            <a:off x="5191761" y="1447800"/>
            <a:ext cx="4096105" cy="4763244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681" y="2"/>
            <a:ext cx="841321" cy="465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93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F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nd bleu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312E82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8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5665487" y="2781299"/>
            <a:ext cx="5668479" cy="383741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10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5665487" y="3180106"/>
            <a:ext cx="5668479" cy="383741"/>
          </a:xfrm>
          <a:prstGeom prst="rect">
            <a:avLst/>
          </a:prstGeom>
        </p:spPr>
        <p:txBody>
          <a:bodyPr/>
          <a:lstStyle>
            <a:lvl1pPr>
              <a:defRPr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exemple@email.com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5665487" y="3578913"/>
            <a:ext cx="5668479" cy="383741"/>
          </a:xfrm>
          <a:prstGeom prst="rect">
            <a:avLst/>
          </a:prstGeom>
        </p:spPr>
        <p:txBody>
          <a:bodyPr/>
          <a:lstStyle>
            <a:lvl1pPr>
              <a:defRPr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06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endParaRPr lang="fr-FR" dirty="0"/>
          </a:p>
        </p:txBody>
      </p:sp>
      <p:grpSp>
        <p:nvGrpSpPr>
          <p:cNvPr id="40" name="Groupe 39"/>
          <p:cNvGrpSpPr/>
          <p:nvPr userDrawn="1"/>
        </p:nvGrpSpPr>
        <p:grpSpPr>
          <a:xfrm>
            <a:off x="0" y="3650861"/>
            <a:ext cx="3216618" cy="3207140"/>
            <a:chOff x="0" y="3650861"/>
            <a:chExt cx="3216618" cy="3207140"/>
          </a:xfrm>
        </p:grpSpPr>
        <p:pic>
          <p:nvPicPr>
            <p:cNvPr id="41" name="Image 40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86"/>
            <a:stretch/>
          </p:blipFill>
          <p:spPr>
            <a:xfrm>
              <a:off x="0" y="3650861"/>
              <a:ext cx="2064284" cy="1310754"/>
            </a:xfrm>
            <a:prstGeom prst="rect">
              <a:avLst/>
            </a:prstGeom>
          </p:spPr>
        </p:pic>
        <p:pic>
          <p:nvPicPr>
            <p:cNvPr id="42" name="Image 41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37"/>
            <a:stretch/>
          </p:blipFill>
          <p:spPr>
            <a:xfrm>
              <a:off x="1905864" y="4772535"/>
              <a:ext cx="1310754" cy="2085466"/>
            </a:xfrm>
            <a:prstGeom prst="rect">
              <a:avLst/>
            </a:prstGeom>
          </p:spPr>
        </p:pic>
        <p:pic>
          <p:nvPicPr>
            <p:cNvPr id="43" name="Image 42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86" b="35303"/>
            <a:stretch/>
          </p:blipFill>
          <p:spPr>
            <a:xfrm>
              <a:off x="0" y="5871928"/>
              <a:ext cx="968038" cy="986072"/>
            </a:xfrm>
            <a:prstGeom prst="rect">
              <a:avLst/>
            </a:prstGeom>
          </p:spPr>
        </p:pic>
      </p:grpSp>
      <p:pic>
        <p:nvPicPr>
          <p:cNvPr id="44" name="Image 4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4"/>
          <a:stretch/>
        </p:blipFill>
        <p:spPr>
          <a:xfrm rot="5400000">
            <a:off x="1896426" y="-6666"/>
            <a:ext cx="1297423" cy="1310754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7"/>
          <a:stretch/>
        </p:blipFill>
        <p:spPr>
          <a:xfrm rot="5400000">
            <a:off x="380730" y="751648"/>
            <a:ext cx="1310754" cy="2085466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1" b="35303"/>
          <a:stretch/>
        </p:blipFill>
        <p:spPr>
          <a:xfrm rot="5400000">
            <a:off x="385823" y="-392448"/>
            <a:ext cx="201177" cy="986072"/>
          </a:xfrm>
          <a:prstGeom prst="rect">
            <a:avLst/>
          </a:prstGeom>
        </p:spPr>
      </p:pic>
      <p:sp>
        <p:nvSpPr>
          <p:cNvPr id="48" name="Logo Université Gustave Eiffel"/>
          <p:cNvSpPr/>
          <p:nvPr userDrawn="1"/>
        </p:nvSpPr>
        <p:spPr>
          <a:xfrm>
            <a:off x="5791200" y="4771682"/>
            <a:ext cx="1911910" cy="3996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6400800"/>
            <a:ext cx="1228784" cy="25398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4" r:id="rId2"/>
    <p:sldLayoutId id="2147483662" r:id="rId3"/>
    <p:sldLayoutId id="2147483667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ebats-avions.ifsttar.f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3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g"/><Relationship Id="rId11" Type="http://schemas.openxmlformats.org/officeDocument/2006/relationships/image" Target="../media/image30.png"/><Relationship Id="rId5" Type="http://schemas.openxmlformats.org/officeDocument/2006/relationships/image" Target="../media/image15.jpeg"/><Relationship Id="rId10" Type="http://schemas.openxmlformats.org/officeDocument/2006/relationships/image" Target="../media/image29.jpeg"/><Relationship Id="rId4" Type="http://schemas.openxmlformats.org/officeDocument/2006/relationships/image" Target="../media/image14.jpg"/><Relationship Id="rId9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mailto:Anne-sophie.evrard@univ-eiffel.fr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8.png"/><Relationship Id="rId7" Type="http://schemas.openxmlformats.org/officeDocument/2006/relationships/image" Target="../media/image1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16.jpg"/><Relationship Id="rId4" Type="http://schemas.openxmlformats.org/officeDocument/2006/relationships/image" Target="../media/image19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title"/>
          </p:nvPr>
        </p:nvSpPr>
        <p:spPr>
          <a:xfrm>
            <a:off x="762000" y="1572640"/>
            <a:ext cx="10492942" cy="3937570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fr-FR" altLang="fr-FR" sz="7200" dirty="0">
                <a:solidFill>
                  <a:srgbClr val="FFFFFF"/>
                </a:solidFill>
                <a:cs typeface="Arial" panose="020B0604020202020204" pitchFamily="34" charset="0"/>
              </a:rPr>
              <a:t>DEBATS</a:t>
            </a:r>
            <a:br>
              <a:rPr lang="fr-FR" altLang="fr-FR" sz="7200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fr-FR" altLang="fr-FR" sz="4800" dirty="0">
                <a:solidFill>
                  <a:srgbClr val="FFFFFF"/>
                </a:solidFill>
                <a:cs typeface="Arial" panose="020B0604020202020204" pitchFamily="34" charset="0"/>
              </a:rPr>
              <a:t>Discussion sur les Effets du Bruit </a:t>
            </a:r>
            <a:br>
              <a:rPr lang="fr-FR" altLang="fr-FR" sz="4800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fr-FR" altLang="fr-FR" sz="4800" dirty="0">
                <a:solidFill>
                  <a:srgbClr val="FFFFFF"/>
                </a:solidFill>
                <a:cs typeface="Arial" panose="020B0604020202020204" pitchFamily="34" charset="0"/>
              </a:rPr>
              <a:t>des Aéronefs Touchant la Santé</a:t>
            </a:r>
            <a:br>
              <a:rPr lang="fr-FR" altLang="fr-FR" sz="4800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fr-FR" altLang="fr-FR" sz="2400" dirty="0">
                <a:solidFill>
                  <a:srgbClr val="FFFFFF"/>
                </a:solidFill>
                <a:cs typeface="Arial" panose="020B0604020202020204" pitchFamily="34" charset="0"/>
                <a:hlinkClick r:id="rId3"/>
              </a:rPr>
              <a:t>http://debats-avions.ifsttar.fr</a:t>
            </a:r>
            <a:r>
              <a:rPr lang="fr-FR" altLang="fr-FR" sz="2400" dirty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br>
              <a:rPr lang="fr-FR" altLang="fr-FR" sz="3600" dirty="0">
                <a:solidFill>
                  <a:srgbClr val="FFFFFF"/>
                </a:solidFill>
                <a:cs typeface="Arial" panose="020B0604020202020204" pitchFamily="34" charset="0"/>
              </a:rPr>
            </a:br>
            <a:endParaRPr lang="fr-FR" altLang="fr-FR" dirty="0">
              <a:solidFill>
                <a:schemeClr val="bg1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Anne-Sophie EVRARD</a:t>
            </a:r>
          </a:p>
          <a:p>
            <a:pPr>
              <a:spcBef>
                <a:spcPts val="600"/>
              </a:spcBef>
            </a:pPr>
            <a:r>
              <a:rPr lang="fr-FR" b="0" dirty="0"/>
              <a:t>Chargée de recherche </a:t>
            </a:r>
          </a:p>
          <a:p>
            <a:r>
              <a:rPr lang="fr-FR" b="0" dirty="0"/>
              <a:t>(Univ Eiffel-</a:t>
            </a:r>
            <a:r>
              <a:rPr lang="fr-FR" b="0" dirty="0" err="1"/>
              <a:t>Ifsttar</a:t>
            </a:r>
            <a:r>
              <a:rPr lang="fr-FR" b="0" dirty="0"/>
              <a:t>/TS2/</a:t>
            </a:r>
            <a:r>
              <a:rPr lang="fr-FR" b="0" dirty="0" err="1"/>
              <a:t>Umrestte</a:t>
            </a:r>
            <a:r>
              <a:rPr lang="fr-FR" b="0" dirty="0"/>
              <a:t>)</a:t>
            </a:r>
          </a:p>
          <a:p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27 avril 2021</a:t>
            </a:r>
          </a:p>
        </p:txBody>
      </p:sp>
    </p:spTree>
    <p:extLst>
      <p:ext uri="{BB962C8B-B14F-4D97-AF65-F5344CB8AC3E}">
        <p14:creationId xmlns:p14="http://schemas.microsoft.com/office/powerpoint/2010/main" val="538938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1A0C6B64-2878-41E9-85F6-8DD2EFDC3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848" y="384280"/>
            <a:ext cx="9583352" cy="781912"/>
          </a:xfrm>
        </p:spPr>
        <p:txBody>
          <a:bodyPr/>
          <a:lstStyle/>
          <a:p>
            <a:pPr algn="ctr"/>
            <a:r>
              <a:rPr lang="fr-FR" sz="3200" dirty="0"/>
              <a:t>OMS : années de vie en bonne santé perdues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83E6247-C7EE-49BA-9A58-5A382C378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00" y="1339850"/>
            <a:ext cx="9779000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9pPr>
          </a:lstStyle>
          <a:p>
            <a:pPr marL="342900" indent="-342900" algn="just"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fr-FR" altLang="fr-FR" sz="2000" b="1" dirty="0">
                <a:latin typeface="+mn-lt"/>
                <a:ea typeface="+mn-ea"/>
              </a:rPr>
              <a:t>Au moins un million d’années de vie en bonne santé seraient perdues chaque année en Europe occidentale sous l’effet du bruit causé par les infrastructures de transport</a:t>
            </a:r>
          </a:p>
          <a:p>
            <a:pPr marL="719138" lvl="2" indent="-358775" algn="just">
              <a:spcBef>
                <a:spcPts val="3000"/>
              </a:spcBef>
              <a:buFont typeface="Wingdings" pitchFamily="2" charset="2"/>
              <a:buChar char="Ø"/>
              <a:defRPr/>
            </a:pPr>
            <a:r>
              <a:rPr lang="fr-FR" altLang="fr-FR" sz="2000" kern="0" dirty="0">
                <a:latin typeface="+mn-lt"/>
                <a:ea typeface="ＭＳ Ｐゴシック" charset="-128"/>
                <a:cs typeface="Arial" pitchFamily="34" charset="0"/>
              </a:rPr>
              <a:t>Perturbations du sommeil : 903 000 années</a:t>
            </a:r>
          </a:p>
          <a:p>
            <a:pPr marL="719138" lvl="2" indent="-358775" algn="just">
              <a:spcBef>
                <a:spcPts val="3000"/>
              </a:spcBef>
              <a:buFont typeface="Wingdings" pitchFamily="2" charset="2"/>
              <a:buChar char="Ø"/>
              <a:defRPr/>
            </a:pPr>
            <a:r>
              <a:rPr lang="fr-FR" altLang="fr-FR" sz="2000" kern="0" dirty="0">
                <a:latin typeface="+mn-lt"/>
                <a:ea typeface="ＭＳ Ｐゴシック" charset="-128"/>
                <a:cs typeface="Arial" pitchFamily="34" charset="0"/>
              </a:rPr>
              <a:t>Gêne : 587 000 années</a:t>
            </a:r>
          </a:p>
          <a:p>
            <a:pPr marL="719138" lvl="2" indent="-358775" algn="just">
              <a:spcBef>
                <a:spcPts val="3000"/>
              </a:spcBef>
              <a:buFont typeface="Wingdings" pitchFamily="2" charset="2"/>
              <a:buChar char="Ø"/>
              <a:defRPr/>
            </a:pPr>
            <a:r>
              <a:rPr lang="fr-FR" altLang="fr-FR" sz="2000" kern="0" dirty="0">
                <a:latin typeface="+mn-lt"/>
                <a:ea typeface="ＭＳ Ｐゴシック" charset="-128"/>
                <a:cs typeface="Arial" pitchFamily="34" charset="0"/>
              </a:rPr>
              <a:t>Maladies cardiovasculaires : 61 000 années</a:t>
            </a:r>
          </a:p>
          <a:p>
            <a:pPr marL="719138" lvl="2" indent="-358775" algn="just">
              <a:spcBef>
                <a:spcPts val="3000"/>
              </a:spcBef>
              <a:buFont typeface="Wingdings" pitchFamily="2" charset="2"/>
              <a:buChar char="Ø"/>
              <a:defRPr/>
            </a:pPr>
            <a:r>
              <a:rPr lang="fr-FR" altLang="fr-FR" sz="2000" kern="0" dirty="0">
                <a:latin typeface="+mn-lt"/>
                <a:ea typeface="ＭＳ Ｐゴシック" charset="-128"/>
                <a:cs typeface="Arial" pitchFamily="34" charset="0"/>
              </a:rPr>
              <a:t>Troubles de l’apprentissage : 45 000 années</a:t>
            </a:r>
          </a:p>
          <a:p>
            <a:pPr marL="719138" lvl="2" indent="-358775" algn="just">
              <a:spcBef>
                <a:spcPts val="3000"/>
              </a:spcBef>
              <a:buFont typeface="Wingdings" pitchFamily="2" charset="2"/>
              <a:buChar char="Ø"/>
              <a:defRPr/>
            </a:pPr>
            <a:r>
              <a:rPr lang="fr-FR" altLang="fr-FR" sz="2000" kern="0" dirty="0">
                <a:latin typeface="+mn-lt"/>
                <a:ea typeface="ＭＳ Ｐゴシック" charset="-128"/>
                <a:cs typeface="Arial" pitchFamily="34" charset="0"/>
              </a:rPr>
              <a:t>Acouphènes : 22 000 années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9E22FC59-5921-404E-95D8-754655817FCB}"/>
              </a:ext>
            </a:extLst>
          </p:cNvPr>
          <p:cNvGrpSpPr>
            <a:grpSpLocks noChangeAspect="1"/>
          </p:cNvGrpSpPr>
          <p:nvPr/>
        </p:nvGrpSpPr>
        <p:grpSpPr>
          <a:xfrm>
            <a:off x="10675778" y="-10506"/>
            <a:ext cx="1518120" cy="5266097"/>
            <a:chOff x="10392000" y="-1"/>
            <a:chExt cx="1807286" cy="6269161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811B6055-5D00-49E7-91A6-9D00B24379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2000" y="-1"/>
              <a:ext cx="1800000" cy="1206217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C0C19817-EBD3-45C9-A779-3EDD05423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2156" y="1206218"/>
              <a:ext cx="1800000" cy="1197865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A6A40F78-E4F3-4A7E-83BA-FFAA6D463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6866" y="2404435"/>
              <a:ext cx="1800000" cy="1200000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D3C86EFD-C41D-44A6-A721-4E50909CF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9286" y="3599668"/>
              <a:ext cx="1800000" cy="2669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4689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781302" y="2902922"/>
            <a:ext cx="9207498" cy="1516678"/>
          </a:xfrm>
        </p:spPr>
        <p:txBody>
          <a:bodyPr/>
          <a:lstStyle/>
          <a:p>
            <a:pPr algn="ctr"/>
            <a:r>
              <a:rPr lang="fr-FR" sz="3200" dirty="0"/>
              <a:t>Objectifs et méthodologie</a:t>
            </a:r>
          </a:p>
        </p:txBody>
      </p:sp>
    </p:spTree>
    <p:extLst>
      <p:ext uri="{BB962C8B-B14F-4D97-AF65-F5344CB8AC3E}">
        <p14:creationId xmlns:p14="http://schemas.microsoft.com/office/powerpoint/2010/main" val="1819658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1A0C6B64-2878-41E9-85F6-8DD2EFDC3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200" dirty="0"/>
              <a:t>Objectifs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83AC6D-D21F-46BD-8713-E9B03217E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39850"/>
            <a:ext cx="9626600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9pPr>
          </a:lstStyle>
          <a:p>
            <a:pPr marL="342900" indent="-342900" algn="just"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fr-FR" altLang="fr-FR" sz="2000" b="1" dirty="0">
                <a:latin typeface="+mn-lt"/>
                <a:ea typeface="+mn-ea"/>
              </a:rPr>
              <a:t>1</a:t>
            </a:r>
            <a:r>
              <a:rPr lang="fr-FR" altLang="fr-FR" sz="2000" b="1" baseline="30000" dirty="0">
                <a:latin typeface="+mn-lt"/>
                <a:ea typeface="+mn-ea"/>
              </a:rPr>
              <a:t>er</a:t>
            </a:r>
            <a:r>
              <a:rPr lang="fr-FR" altLang="fr-FR" sz="2000" b="1" dirty="0">
                <a:latin typeface="+mn-lt"/>
                <a:ea typeface="+mn-ea"/>
              </a:rPr>
              <a:t> programme de recherche d’ampleur en France dont l’objectif est d’évaluer les effets éventuels de l’exposition au bruit des avions sur la santé des riverains d’aéroports</a:t>
            </a:r>
          </a:p>
          <a:p>
            <a:pPr marL="719138" lvl="2" indent="-358775" algn="just">
              <a:spcBef>
                <a:spcPts val="3000"/>
              </a:spcBef>
              <a:buFont typeface="Wingdings" pitchFamily="2" charset="2"/>
              <a:buChar char="Ø"/>
              <a:defRPr/>
            </a:pPr>
            <a:r>
              <a:rPr lang="fr-FR" altLang="fr-FR" sz="2000" kern="0" dirty="0">
                <a:latin typeface="+mn-lt"/>
                <a:ea typeface="ＭＳ Ｐゴシック" charset="-128"/>
                <a:cs typeface="Arial" pitchFamily="34" charset="0"/>
              </a:rPr>
              <a:t>Adopter une approche globale en caractérisant les états de santé à la fois sur le plan physique et mental mais aussi en termes de gêne ressentie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F9C889DE-A0B0-45EF-AA59-137313194D14}"/>
              </a:ext>
            </a:extLst>
          </p:cNvPr>
          <p:cNvGrpSpPr>
            <a:grpSpLocks noChangeAspect="1"/>
          </p:cNvGrpSpPr>
          <p:nvPr/>
        </p:nvGrpSpPr>
        <p:grpSpPr>
          <a:xfrm>
            <a:off x="10675778" y="-10506"/>
            <a:ext cx="1518120" cy="5266097"/>
            <a:chOff x="10392000" y="-1"/>
            <a:chExt cx="1807286" cy="6269161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B7820E97-7426-4B6A-BF78-736A66D27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2000" y="-1"/>
              <a:ext cx="1800000" cy="1206217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97D654E8-021E-46D7-9497-8492BB2CA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2156" y="1206218"/>
              <a:ext cx="1800000" cy="1197865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C7A5DA7E-EE78-4013-98BA-BE9493F6A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6866" y="2404435"/>
              <a:ext cx="1800000" cy="1200000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CAF2125E-F038-4304-B3AB-ED6DD6D70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9286" y="3599668"/>
              <a:ext cx="1800000" cy="2669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6183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1A0C6B64-2878-41E9-85F6-8DD2EFDC3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200" dirty="0"/>
              <a:t>Méthodologie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83AC6D-D21F-46BD-8713-E9B03217E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00" y="1339850"/>
            <a:ext cx="8737600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9pPr>
          </a:lstStyle>
          <a:p>
            <a:pPr marL="342900" indent="-342900" algn="just"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fr-FR" altLang="fr-FR" sz="2000" b="1" dirty="0">
                <a:latin typeface="+mn-lt"/>
                <a:ea typeface="+mn-ea"/>
              </a:rPr>
              <a:t>Programme de recherche en cours (2011-2021) auprès des résidents autour de trois aéroports français</a:t>
            </a:r>
          </a:p>
          <a:p>
            <a:pPr marL="719138" lvl="2" indent="-358775" algn="just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fr-FR" altLang="fr-FR" sz="2000" kern="0" dirty="0">
                <a:latin typeface="+mn-lt"/>
                <a:ea typeface="ＭＳ Ｐゴシック" charset="-128"/>
                <a:cs typeface="Arial" pitchFamily="34" charset="0"/>
              </a:rPr>
              <a:t>Paris-Charles de Gaulle </a:t>
            </a:r>
          </a:p>
          <a:p>
            <a:pPr marL="719138" lvl="2" indent="-358775" algn="just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fr-FR" altLang="fr-FR" sz="2000" kern="0" dirty="0">
                <a:latin typeface="+mn-lt"/>
                <a:ea typeface="ＭＳ Ｐゴシック" charset="-128"/>
                <a:cs typeface="Arial" pitchFamily="34" charset="0"/>
              </a:rPr>
              <a:t>Lyon Saint-Exupéry </a:t>
            </a:r>
          </a:p>
          <a:p>
            <a:pPr marL="719138" lvl="2" indent="-358775" algn="just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fr-FR" altLang="fr-FR" sz="2000" kern="0" dirty="0">
                <a:latin typeface="+mn-lt"/>
                <a:ea typeface="ＭＳ Ｐゴシック" charset="-128"/>
                <a:cs typeface="Arial" pitchFamily="34" charset="0"/>
              </a:rPr>
              <a:t>Toulouse-Blagnac </a:t>
            </a:r>
          </a:p>
          <a:p>
            <a:pPr marL="360363" indent="-360363" algn="just">
              <a:spcBef>
                <a:spcPct val="100000"/>
              </a:spcBef>
              <a:buFont typeface="Wingdings" pitchFamily="2" charset="2"/>
              <a:buChar char="§"/>
              <a:defRPr/>
            </a:pPr>
            <a:r>
              <a:rPr lang="fr-FR" sz="2000" b="1" dirty="0">
                <a:latin typeface="+mn-lt"/>
                <a:ea typeface="+mn-ea"/>
              </a:rPr>
              <a:t>Trois études correspondant à trois méthodologies </a:t>
            </a:r>
          </a:p>
          <a:p>
            <a:pPr marL="719138" lvl="2" indent="-358775" algn="just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fr-FR" sz="2000" kern="0" dirty="0">
                <a:latin typeface="+mn-lt"/>
                <a:ea typeface="ＭＳ Ｐゴシック" charset="-128"/>
                <a:cs typeface="Arial" pitchFamily="34" charset="0"/>
              </a:rPr>
              <a:t>Une étude écologique</a:t>
            </a:r>
          </a:p>
          <a:p>
            <a:pPr marL="719138" lvl="2" indent="-358775" algn="just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fr-FR" sz="2000" kern="0" dirty="0">
                <a:latin typeface="+mn-lt"/>
                <a:ea typeface="ＭＳ Ｐゴシック" charset="-128"/>
                <a:cs typeface="Arial" pitchFamily="34" charset="0"/>
              </a:rPr>
              <a:t>Une étude longitudinale</a:t>
            </a:r>
          </a:p>
          <a:p>
            <a:pPr marL="719138" lvl="2" indent="-358775" algn="just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fr-FR" sz="2000" kern="0" dirty="0">
                <a:latin typeface="+mn-lt"/>
                <a:ea typeface="ＭＳ Ｐゴシック" charset="-128"/>
                <a:cs typeface="Arial" pitchFamily="34" charset="0"/>
              </a:rPr>
              <a:t>Une étude sommeil « clinique »</a:t>
            </a:r>
            <a:endParaRPr lang="fr-FR" altLang="fr-FR" sz="2000" kern="0" dirty="0">
              <a:latin typeface="+mn-lt"/>
              <a:ea typeface="ＭＳ Ｐゴシック" charset="-128"/>
              <a:cs typeface="Arial" pitchFamily="34" charset="0"/>
            </a:endParaRPr>
          </a:p>
        </p:txBody>
      </p:sp>
      <p:grpSp>
        <p:nvGrpSpPr>
          <p:cNvPr id="11" name="Groupe 25">
            <a:extLst>
              <a:ext uri="{FF2B5EF4-FFF2-40B4-BE49-F238E27FC236}">
                <a16:creationId xmlns:a16="http://schemas.microsoft.com/office/drawing/2014/main" id="{C17F0814-9320-4226-9D36-5664E4C9E5BF}"/>
              </a:ext>
            </a:extLst>
          </p:cNvPr>
          <p:cNvGrpSpPr>
            <a:grpSpLocks/>
          </p:cNvGrpSpPr>
          <p:nvPr/>
        </p:nvGrpSpPr>
        <p:grpSpPr bwMode="auto">
          <a:xfrm>
            <a:off x="7772400" y="2057400"/>
            <a:ext cx="2652712" cy="2324100"/>
            <a:chOff x="5508104" y="1700808"/>
            <a:chExt cx="2448271" cy="2324100"/>
          </a:xfrm>
        </p:grpSpPr>
        <p:pic>
          <p:nvPicPr>
            <p:cNvPr id="12" name="Image 96" descr="France.jpg">
              <a:extLst>
                <a:ext uri="{FF2B5EF4-FFF2-40B4-BE49-F238E27FC236}">
                  <a16:creationId xmlns:a16="http://schemas.microsoft.com/office/drawing/2014/main" id="{98F6D6C3-06DD-4E7A-9921-EF25748AF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1700808"/>
              <a:ext cx="2347913" cy="2324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" name="Groupe 23">
              <a:extLst>
                <a:ext uri="{FF2B5EF4-FFF2-40B4-BE49-F238E27FC236}">
                  <a16:creationId xmlns:a16="http://schemas.microsoft.com/office/drawing/2014/main" id="{C4AD524C-9CD1-4415-A93C-4D4C863B5A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56176" y="2060848"/>
              <a:ext cx="1512168" cy="513348"/>
              <a:chOff x="6156176" y="2060848"/>
              <a:chExt cx="1512168" cy="513348"/>
            </a:xfrm>
          </p:grpSpPr>
          <p:sp>
            <p:nvSpPr>
              <p:cNvPr id="20" name="ZoneTexte 100">
                <a:extLst>
                  <a:ext uri="{FF2B5EF4-FFF2-40B4-BE49-F238E27FC236}">
                    <a16:creationId xmlns:a16="http://schemas.microsoft.com/office/drawing/2014/main" id="{83082F7C-C999-4FDF-B3D7-4082A7310E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55702" y="2205633"/>
                <a:ext cx="1512039" cy="368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fr-FR" b="1" dirty="0">
                    <a:solidFill>
                      <a:srgbClr val="333399"/>
                    </a:solidFill>
                    <a:latin typeface="Arial" charset="0"/>
                    <a:cs typeface="Arial" charset="0"/>
                  </a:rPr>
                  <a:t>Paris</a:t>
                </a:r>
              </a:p>
            </p:txBody>
          </p:sp>
          <p:sp>
            <p:nvSpPr>
              <p:cNvPr id="21" name="Étoile à 5 branches 16">
                <a:extLst>
                  <a:ext uri="{FF2B5EF4-FFF2-40B4-BE49-F238E27FC236}">
                    <a16:creationId xmlns:a16="http://schemas.microsoft.com/office/drawing/2014/main" id="{FB0B62F0-2C0E-4228-A84C-7E0E99367D2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731507" y="2061170"/>
                <a:ext cx="228564" cy="228600"/>
              </a:xfrm>
              <a:prstGeom prst="star5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fr-FR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4" name="Groupe 24">
              <a:extLst>
                <a:ext uri="{FF2B5EF4-FFF2-40B4-BE49-F238E27FC236}">
                  <a16:creationId xmlns:a16="http://schemas.microsoft.com/office/drawing/2014/main" id="{46DAAA9D-9625-4721-9279-DEAE05A33D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60232" y="2627620"/>
              <a:ext cx="893150" cy="525924"/>
              <a:chOff x="6660232" y="2627620"/>
              <a:chExt cx="893150" cy="525924"/>
            </a:xfrm>
          </p:grpSpPr>
          <p:sp>
            <p:nvSpPr>
              <p:cNvPr id="18" name="ZoneTexte 102">
                <a:extLst>
                  <a:ext uri="{FF2B5EF4-FFF2-40B4-BE49-F238E27FC236}">
                    <a16:creationId xmlns:a16="http://schemas.microsoft.com/office/drawing/2014/main" id="{5247171C-B414-4521-AC23-BCB8B308D3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59714" y="2627908"/>
                <a:ext cx="893743" cy="368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fr-FR" b="1">
                    <a:solidFill>
                      <a:srgbClr val="333399"/>
                    </a:solidFill>
                    <a:latin typeface="Arial" charset="0"/>
                    <a:cs typeface="Arial" charset="0"/>
                  </a:rPr>
                  <a:t>Lyon</a:t>
                </a:r>
              </a:p>
            </p:txBody>
          </p:sp>
          <p:sp>
            <p:nvSpPr>
              <p:cNvPr id="19" name="Étoile à 5 branches 17">
                <a:extLst>
                  <a:ext uri="{FF2B5EF4-FFF2-40B4-BE49-F238E27FC236}">
                    <a16:creationId xmlns:a16="http://schemas.microsoft.com/office/drawing/2014/main" id="{E0BD641F-5C70-4CC1-BA7F-C6ABEDE1411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163727" y="2924770"/>
                <a:ext cx="228564" cy="228600"/>
              </a:xfrm>
              <a:prstGeom prst="star5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fr-FR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5" name="Groupe 21">
              <a:extLst>
                <a:ext uri="{FF2B5EF4-FFF2-40B4-BE49-F238E27FC236}">
                  <a16:creationId xmlns:a16="http://schemas.microsoft.com/office/drawing/2014/main" id="{E21FB1E1-CE80-4995-8A1C-5C7AE5CC3D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15258" y="3299255"/>
              <a:ext cx="1541117" cy="430353"/>
              <a:chOff x="6415258" y="3299255"/>
              <a:chExt cx="1541117" cy="430353"/>
            </a:xfrm>
          </p:grpSpPr>
          <p:sp>
            <p:nvSpPr>
              <p:cNvPr id="16" name="ZoneTexte 101">
                <a:extLst>
                  <a:ext uri="{FF2B5EF4-FFF2-40B4-BE49-F238E27FC236}">
                    <a16:creationId xmlns:a16="http://schemas.microsoft.com/office/drawing/2014/main" id="{0717A123-5182-4080-8FC3-A134C50ED0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15034" y="3299420"/>
                <a:ext cx="1541341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fr-FR" b="1">
                    <a:solidFill>
                      <a:srgbClr val="333399"/>
                    </a:solidFill>
                    <a:latin typeface="Arial" charset="0"/>
                    <a:cs typeface="Arial" charset="0"/>
                  </a:rPr>
                  <a:t>Toulouse</a:t>
                </a:r>
              </a:p>
            </p:txBody>
          </p:sp>
          <p:sp>
            <p:nvSpPr>
              <p:cNvPr id="17" name="Étoile à 5 branches 18">
                <a:extLst>
                  <a:ext uri="{FF2B5EF4-FFF2-40B4-BE49-F238E27FC236}">
                    <a16:creationId xmlns:a16="http://schemas.microsoft.com/office/drawing/2014/main" id="{032852ED-88F1-4C6C-B67E-16A3CF1EC0A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516130" y="3501033"/>
                <a:ext cx="228564" cy="228600"/>
              </a:xfrm>
              <a:prstGeom prst="star5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fr-FR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46441C58-6F10-4AAC-B489-B6609B6B6766}"/>
              </a:ext>
            </a:extLst>
          </p:cNvPr>
          <p:cNvGrpSpPr>
            <a:grpSpLocks noChangeAspect="1"/>
          </p:cNvGrpSpPr>
          <p:nvPr/>
        </p:nvGrpSpPr>
        <p:grpSpPr>
          <a:xfrm>
            <a:off x="10675778" y="-10506"/>
            <a:ext cx="1518120" cy="5266097"/>
            <a:chOff x="10392000" y="-1"/>
            <a:chExt cx="1807286" cy="6269161"/>
          </a:xfrm>
        </p:grpSpPr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6548D001-FF3D-439A-9D3E-67437BC9F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2000" y="-1"/>
              <a:ext cx="1800000" cy="1206217"/>
            </a:xfrm>
            <a:prstGeom prst="rect">
              <a:avLst/>
            </a:prstGeom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2E243B64-F6E4-41CE-B8EF-2767CDA43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2156" y="1206218"/>
              <a:ext cx="1800000" cy="1197865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42A48F19-2ADA-42C8-8DB8-C8915FDCC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6866" y="2404435"/>
              <a:ext cx="1800000" cy="1200000"/>
            </a:xfrm>
            <a:prstGeom prst="rect">
              <a:avLst/>
            </a:prstGeom>
          </p:spPr>
        </p:pic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4B8E5C89-AC36-4B9C-A33B-61E2EF20C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9286" y="3599668"/>
              <a:ext cx="1800000" cy="2669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7663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1A0C6B64-2878-41E9-85F6-8DD2EFDC3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200" dirty="0"/>
              <a:t>Objectifs (2)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F9C889DE-A0B0-45EF-AA59-137313194D14}"/>
              </a:ext>
            </a:extLst>
          </p:cNvPr>
          <p:cNvGrpSpPr>
            <a:grpSpLocks noChangeAspect="1"/>
          </p:cNvGrpSpPr>
          <p:nvPr/>
        </p:nvGrpSpPr>
        <p:grpSpPr>
          <a:xfrm>
            <a:off x="10675778" y="-10506"/>
            <a:ext cx="1518120" cy="5266097"/>
            <a:chOff x="10392000" y="-1"/>
            <a:chExt cx="1807286" cy="6269161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B7820E97-7426-4B6A-BF78-736A66D27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2000" y="-1"/>
              <a:ext cx="1800000" cy="1206217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97D654E8-021E-46D7-9497-8492BB2CA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2156" y="1206218"/>
              <a:ext cx="1800000" cy="1197865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C7A5DA7E-EE78-4013-98BA-BE9493F6A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6866" y="2404435"/>
              <a:ext cx="1800000" cy="1200000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CAF2125E-F038-4304-B3AB-ED6DD6D70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9286" y="3599668"/>
              <a:ext cx="1800000" cy="2669492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1B6D97EC-F041-494E-B945-3D55818F6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00" y="1447800"/>
            <a:ext cx="1000760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justLow" eaLnBrk="1" hangingPunct="1">
              <a:spcBef>
                <a:spcPct val="200000"/>
              </a:spcBef>
              <a:buFont typeface="Wingdings" pitchFamily="2" charset="2"/>
              <a:buChar char="§"/>
              <a:defRPr/>
            </a:pPr>
            <a:r>
              <a:rPr lang="fr-FR" sz="2000" b="1" dirty="0">
                <a:ea typeface="+mn-ea"/>
              </a:rPr>
              <a:t>Étude écologique</a:t>
            </a:r>
            <a:r>
              <a:rPr lang="fr-FR" sz="2000" dirty="0">
                <a:ea typeface="+mn-ea"/>
              </a:rPr>
              <a:t> </a:t>
            </a:r>
          </a:p>
          <a:p>
            <a:pPr marL="609600" indent="-609600" algn="justLow" eaLnBrk="1" hangingPunct="1">
              <a:spcBef>
                <a:spcPct val="20000"/>
              </a:spcBef>
              <a:defRPr/>
            </a:pPr>
            <a:r>
              <a:rPr lang="fr-FR" sz="2000" dirty="0">
                <a:ea typeface="+mn-ea"/>
              </a:rPr>
              <a:t>	Mettre en relation des indicateurs de santé agrégés à l’échelle de la commune avec le niveau moyen pondéré d’exposition au bruit des avions des communes concernées</a:t>
            </a:r>
          </a:p>
          <a:p>
            <a:pPr marL="609600" indent="-609600" algn="justLow" eaLnBrk="1" hangingPunct="1">
              <a:spcBef>
                <a:spcPts val="3600"/>
              </a:spcBef>
              <a:buFont typeface="Wingdings" pitchFamily="2" charset="2"/>
              <a:buChar char="§"/>
              <a:defRPr/>
            </a:pPr>
            <a:r>
              <a:rPr lang="fr-FR" sz="2000" b="1" dirty="0">
                <a:ea typeface="+mn-ea"/>
              </a:rPr>
              <a:t>Étude longitudinale</a:t>
            </a:r>
          </a:p>
          <a:p>
            <a:pPr marL="609600" indent="-609600" algn="justLow">
              <a:spcBef>
                <a:spcPct val="20000"/>
              </a:spcBef>
              <a:defRPr/>
            </a:pPr>
            <a:r>
              <a:rPr lang="fr-FR" sz="2000" dirty="0">
                <a:ea typeface="+mn-ea"/>
              </a:rPr>
              <a:t>	</a:t>
            </a:r>
            <a:r>
              <a:rPr lang="fr-FR" sz="2000" dirty="0"/>
              <a:t>Quantifier la relation entre l'exposition au bruit des avions et la santé des individus, tant sur le plan physique que mental, mais aussi en termes de gêne</a:t>
            </a:r>
            <a:endParaRPr lang="fr-FR" sz="2000" dirty="0">
              <a:ea typeface="+mn-ea"/>
            </a:endParaRPr>
          </a:p>
          <a:p>
            <a:pPr marL="609600" indent="-609600" algn="justLow" eaLnBrk="1" hangingPunct="1">
              <a:spcBef>
                <a:spcPts val="3600"/>
              </a:spcBef>
              <a:buFont typeface="Wingdings" pitchFamily="2" charset="2"/>
              <a:buChar char="§"/>
              <a:defRPr/>
            </a:pPr>
            <a:r>
              <a:rPr lang="fr-FR" sz="2000" b="1" dirty="0">
                <a:ea typeface="+mn-ea"/>
              </a:rPr>
              <a:t>Étude sommeil « clinique »</a:t>
            </a:r>
          </a:p>
          <a:p>
            <a:pPr marL="609600" indent="-609600" algn="justLow" eaLnBrk="1" hangingPunct="1">
              <a:spcBef>
                <a:spcPts val="475"/>
              </a:spcBef>
              <a:defRPr/>
            </a:pPr>
            <a:r>
              <a:rPr lang="fr-FR" sz="2000" b="1" dirty="0">
                <a:ea typeface="+mn-ea"/>
              </a:rPr>
              <a:t>	</a:t>
            </a:r>
            <a:r>
              <a:rPr lang="fr-FR" sz="2000" dirty="0">
                <a:ea typeface="+mn-ea"/>
              </a:rPr>
              <a:t>Caractériser de manière détaillée et spécifique les effets aigus du bruit des avions sur la qualité du sommeil tout en affinant la mesure de l’exposition au bruit</a:t>
            </a:r>
          </a:p>
          <a:p>
            <a:pPr marL="609600" indent="-609600" algn="justLow"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endParaRPr lang="fr-FR" sz="2000" dirty="0">
              <a:solidFill>
                <a:srgbClr val="333399"/>
              </a:solidFill>
              <a:latin typeface="Arial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74187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1A0C6B64-2878-41E9-85F6-8DD2EFDC3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200" dirty="0"/>
              <a:t>Méthodologie (2)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83AC6D-D21F-46BD-8713-E9B03217E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416050"/>
            <a:ext cx="9601200" cy="528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9pPr>
          </a:lstStyle>
          <a:p>
            <a:pPr marL="342900" indent="-342900" algn="just"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fr-FR" altLang="fr-FR" sz="2000" b="1" dirty="0">
                <a:latin typeface="+mn-lt"/>
                <a:ea typeface="+mn-ea"/>
              </a:rPr>
              <a:t>Étude écologique </a:t>
            </a:r>
          </a:p>
          <a:p>
            <a:pPr marL="715963" lvl="2" indent="-358775" algn="just" defTabSz="715963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fr-FR" altLang="fr-FR" sz="2000" kern="0" dirty="0">
                <a:latin typeface="+mn-lt"/>
                <a:ea typeface="ＭＳ Ｐゴシック" charset="-128"/>
                <a:cs typeface="Arial" pitchFamily="34" charset="0"/>
              </a:rPr>
              <a:t>Niveaux moyens de bruit d’avions estimés dans </a:t>
            </a:r>
            <a:r>
              <a:rPr lang="fr-FR" altLang="fr-FR" sz="2000" b="1" kern="0" dirty="0">
                <a:latin typeface="+mn-lt"/>
                <a:ea typeface="ＭＳ Ｐゴシック" charset="-128"/>
                <a:cs typeface="Arial" pitchFamily="34" charset="0"/>
              </a:rPr>
              <a:t>161 communes </a:t>
            </a:r>
            <a:r>
              <a:rPr lang="fr-FR" altLang="fr-FR" sz="2000" kern="0" dirty="0">
                <a:latin typeface="+mn-lt"/>
                <a:ea typeface="ＭＳ Ｐゴシック" charset="-128"/>
                <a:cs typeface="Arial" pitchFamily="34" charset="0"/>
              </a:rPr>
              <a:t>à partir de cartes de bruit produites par </a:t>
            </a:r>
            <a:r>
              <a:rPr lang="fr-FR" altLang="fr-FR" sz="2000" kern="0" dirty="0" err="1">
                <a:latin typeface="+mn-lt"/>
                <a:ea typeface="ＭＳ Ｐゴシック" charset="-128"/>
                <a:cs typeface="Arial" pitchFamily="34" charset="0"/>
              </a:rPr>
              <a:t>AdP</a:t>
            </a:r>
            <a:r>
              <a:rPr lang="fr-FR" altLang="fr-FR" sz="2000" kern="0" dirty="0">
                <a:latin typeface="+mn-lt"/>
                <a:ea typeface="ＭＳ Ｐゴシック" charset="-128"/>
                <a:cs typeface="Arial" pitchFamily="34" charset="0"/>
              </a:rPr>
              <a:t> et DGAC</a:t>
            </a:r>
          </a:p>
          <a:p>
            <a:pPr marL="715963" lvl="2" indent="-358775" algn="just" defTabSz="715963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fr-FR" altLang="fr-FR" sz="2000" kern="0" dirty="0">
                <a:latin typeface="+mn-lt"/>
                <a:ea typeface="ＭＳ Ｐゴシック" charset="-128"/>
                <a:cs typeface="Arial" pitchFamily="34" charset="0"/>
              </a:rPr>
              <a:t>Mortalité par maladie cardiovasculaire en général, par maladie cardiaque ischémique en particulier, notamment par infarctus du myocarde, et par accident vasculaire cérébral, fournie par </a:t>
            </a:r>
            <a:r>
              <a:rPr lang="fr-FR" altLang="fr-FR" sz="2000" kern="0" dirty="0" err="1">
                <a:latin typeface="+mn-lt"/>
                <a:ea typeface="ＭＳ Ｐゴシック" charset="-128"/>
                <a:cs typeface="Arial" pitchFamily="34" charset="0"/>
              </a:rPr>
              <a:t>CépiDc</a:t>
            </a:r>
            <a:r>
              <a:rPr lang="fr-FR" altLang="fr-FR" sz="2000" kern="0" dirty="0">
                <a:latin typeface="+mn-lt"/>
                <a:ea typeface="ＭＳ Ｐゴシック" charset="-128"/>
                <a:cs typeface="Arial" pitchFamily="34" charset="0"/>
              </a:rPr>
              <a:t>-Inserm</a:t>
            </a:r>
          </a:p>
          <a:p>
            <a:pPr marL="633413" lvl="2" indent="0" algn="just">
              <a:spcBef>
                <a:spcPts val="1200"/>
              </a:spcBef>
              <a:defRPr/>
            </a:pPr>
            <a:endParaRPr lang="fr-FR" altLang="fr-FR" sz="2000" kern="0" dirty="0">
              <a:solidFill>
                <a:srgbClr val="333399"/>
              </a:solidFill>
              <a:latin typeface="+mn-lt"/>
              <a:ea typeface="ＭＳ Ｐゴシック" charset="-128"/>
              <a:cs typeface="Arial" pitchFamily="34" charset="0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6693BC2C-3A08-4ACB-BA38-C9B266763CDC}"/>
              </a:ext>
            </a:extLst>
          </p:cNvPr>
          <p:cNvGrpSpPr>
            <a:grpSpLocks noChangeAspect="1"/>
          </p:cNvGrpSpPr>
          <p:nvPr/>
        </p:nvGrpSpPr>
        <p:grpSpPr>
          <a:xfrm>
            <a:off x="10675778" y="-10506"/>
            <a:ext cx="1518120" cy="5266097"/>
            <a:chOff x="10392000" y="-1"/>
            <a:chExt cx="1807286" cy="6269161"/>
          </a:xfrm>
        </p:grpSpPr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01567DB2-29C4-4F9B-A907-B30FB9A96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2000" y="-1"/>
              <a:ext cx="1800000" cy="1206217"/>
            </a:xfrm>
            <a:prstGeom prst="rect">
              <a:avLst/>
            </a:prstGeom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CD61C6AD-5EFC-4C02-A02A-B5DB07442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2156" y="1206218"/>
              <a:ext cx="1800000" cy="1197865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84CC5B96-A1E9-43A2-84EC-E0462A472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6866" y="2404435"/>
              <a:ext cx="1800000" cy="1200000"/>
            </a:xfrm>
            <a:prstGeom prst="rect">
              <a:avLst/>
            </a:prstGeom>
          </p:spPr>
        </p:pic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78456345-9F4A-441A-BCEA-60A005D361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9286" y="3599668"/>
              <a:ext cx="1800000" cy="2669492"/>
            </a:xfrm>
            <a:prstGeom prst="rect">
              <a:avLst/>
            </a:prstGeom>
          </p:spPr>
        </p:pic>
      </p:grpSp>
      <p:pic>
        <p:nvPicPr>
          <p:cNvPr id="27" name="Image 26">
            <a:extLst>
              <a:ext uri="{FF2B5EF4-FFF2-40B4-BE49-F238E27FC236}">
                <a16:creationId xmlns:a16="http://schemas.microsoft.com/office/drawing/2014/main" id="{91CDAF6F-4982-4849-BB83-C0E09F00F1B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038600"/>
            <a:ext cx="4835513" cy="263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59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1A0C6B64-2878-41E9-85F6-8DD2EFDC3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200" dirty="0"/>
              <a:t>Méthodologie (3)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83AC6D-D21F-46BD-8713-E9B03217E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189383"/>
            <a:ext cx="10058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9pPr>
          </a:lstStyle>
          <a:p>
            <a:pPr marL="342900" indent="-342900" algn="just"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fr-FR" altLang="fr-FR" sz="2000" b="1" dirty="0">
                <a:latin typeface="+mn-lt"/>
                <a:ea typeface="+mn-ea"/>
              </a:rPr>
              <a:t>Étude longitudinale</a:t>
            </a:r>
          </a:p>
          <a:p>
            <a:pPr marL="715963" lvl="2" indent="-358775" algn="just" defTabSz="715963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fr-FR" altLang="fr-FR" sz="2000" b="1" kern="0" dirty="0">
                <a:latin typeface="+mn-lt"/>
                <a:ea typeface="ＭＳ Ｐゴシック" charset="-128"/>
                <a:cs typeface="Arial" pitchFamily="34" charset="0"/>
              </a:rPr>
              <a:t>1244 participants</a:t>
            </a:r>
            <a:r>
              <a:rPr lang="fr-FR" altLang="fr-FR" sz="2000" kern="0" dirty="0">
                <a:latin typeface="+mn-lt"/>
                <a:ea typeface="ＭＳ Ｐゴシック" charset="-128"/>
                <a:cs typeface="Arial" pitchFamily="34" charset="0"/>
              </a:rPr>
              <a:t>, riverains des trois aéroports cités précédemment</a:t>
            </a:r>
          </a:p>
          <a:p>
            <a:pPr marL="715963" lvl="2" indent="-358775" algn="just" defTabSz="715963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fr-FR" altLang="fr-FR" sz="2000" kern="0" dirty="0">
                <a:latin typeface="+mn-lt"/>
                <a:ea typeface="ＭＳ Ｐゴシック" charset="-128"/>
                <a:cs typeface="Arial" pitchFamily="34" charset="0"/>
              </a:rPr>
              <a:t>Interview en face à face en 2013 (inclusion), 2015 (1</a:t>
            </a:r>
            <a:r>
              <a:rPr lang="fr-FR" altLang="fr-FR" sz="2000" kern="0" baseline="30000" dirty="0">
                <a:latin typeface="+mn-lt"/>
                <a:ea typeface="ＭＳ Ｐゴシック" charset="-128"/>
                <a:cs typeface="Arial" pitchFamily="34" charset="0"/>
              </a:rPr>
              <a:t>er</a:t>
            </a:r>
            <a:r>
              <a:rPr lang="fr-FR" altLang="fr-FR" sz="2000" kern="0" dirty="0">
                <a:latin typeface="+mn-lt"/>
                <a:ea typeface="ＭＳ Ｐゴシック" charset="-128"/>
                <a:cs typeface="Arial" pitchFamily="34" charset="0"/>
              </a:rPr>
              <a:t> suivi) et 2017 (2</a:t>
            </a:r>
            <a:r>
              <a:rPr lang="fr-FR" altLang="fr-FR" sz="2000" kern="0" baseline="30000" dirty="0">
                <a:latin typeface="+mn-lt"/>
                <a:ea typeface="ＭＳ Ｐゴシック" charset="-128"/>
                <a:cs typeface="Arial" pitchFamily="34" charset="0"/>
              </a:rPr>
              <a:t>ème</a:t>
            </a:r>
            <a:r>
              <a:rPr lang="fr-FR" altLang="fr-FR" sz="2000" kern="0" dirty="0">
                <a:latin typeface="+mn-lt"/>
                <a:ea typeface="ＭＳ Ｐゴシック" charset="-128"/>
                <a:cs typeface="Arial" pitchFamily="34" charset="0"/>
              </a:rPr>
              <a:t> suivi)</a:t>
            </a:r>
          </a:p>
          <a:p>
            <a:pPr marL="715963" lvl="2" indent="-358775" algn="just" defTabSz="715963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fr-FR" altLang="fr-FR" sz="2000" kern="0" dirty="0">
                <a:latin typeface="+mn-lt"/>
                <a:ea typeface="ＭＳ Ｐゴシック" charset="-128"/>
                <a:cs typeface="Arial" pitchFamily="34" charset="0"/>
              </a:rPr>
              <a:t>Estimation de l’exposition au bruit des avions basée sur les mêmes cartes de bruit</a:t>
            </a:r>
          </a:p>
          <a:p>
            <a:pPr marL="715963" lvl="2" indent="-358775" algn="just" defTabSz="715963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fr-FR" altLang="fr-FR" sz="2000" kern="0" dirty="0">
                <a:latin typeface="+mn-lt"/>
                <a:ea typeface="ＭＳ Ｐゴシック" charset="-128"/>
                <a:cs typeface="Arial" pitchFamily="34" charset="0"/>
              </a:rPr>
              <a:t>Questionnaire : état de santé perçu, troubles psychologiques, gêne, perturbations du sommeil, hypertension</a:t>
            </a:r>
          </a:p>
          <a:p>
            <a:pPr marL="715963" lvl="2" indent="-358775" algn="just" defTabSz="715963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fr-FR" altLang="fr-FR" sz="2000" kern="0" dirty="0">
                <a:latin typeface="+mn-lt"/>
                <a:ea typeface="ＭＳ Ｐゴシック" charset="-128"/>
                <a:cs typeface="Arial" pitchFamily="34" charset="0"/>
              </a:rPr>
              <a:t>Mesures : pressions artérielles, fréquence cardiaque, niveaux de cortisol dans la salive matin et soir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6693BC2C-3A08-4ACB-BA38-C9B266763CDC}"/>
              </a:ext>
            </a:extLst>
          </p:cNvPr>
          <p:cNvGrpSpPr>
            <a:grpSpLocks noChangeAspect="1"/>
          </p:cNvGrpSpPr>
          <p:nvPr/>
        </p:nvGrpSpPr>
        <p:grpSpPr>
          <a:xfrm>
            <a:off x="10675778" y="-10506"/>
            <a:ext cx="1518120" cy="5266097"/>
            <a:chOff x="10392000" y="-1"/>
            <a:chExt cx="1807286" cy="6269161"/>
          </a:xfrm>
        </p:grpSpPr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01567DB2-29C4-4F9B-A907-B30FB9A96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2000" y="-1"/>
              <a:ext cx="1800000" cy="1206217"/>
            </a:xfrm>
            <a:prstGeom prst="rect">
              <a:avLst/>
            </a:prstGeom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CD61C6AD-5EFC-4C02-A02A-B5DB07442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2156" y="1206218"/>
              <a:ext cx="1800000" cy="1197865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84CC5B96-A1E9-43A2-84EC-E0462A472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6866" y="2404435"/>
              <a:ext cx="1800000" cy="1200000"/>
            </a:xfrm>
            <a:prstGeom prst="rect">
              <a:avLst/>
            </a:prstGeom>
          </p:spPr>
        </p:pic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78456345-9F4A-441A-BCEA-60A005D361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9286" y="3599668"/>
              <a:ext cx="1800000" cy="2669492"/>
            </a:xfrm>
            <a:prstGeom prst="rect">
              <a:avLst/>
            </a:prstGeom>
          </p:spPr>
        </p:pic>
      </p:grpSp>
      <p:pic>
        <p:nvPicPr>
          <p:cNvPr id="28" name="Picture 10" descr="salivette">
            <a:extLst>
              <a:ext uri="{FF2B5EF4-FFF2-40B4-BE49-F238E27FC236}">
                <a16:creationId xmlns:a16="http://schemas.microsoft.com/office/drawing/2014/main" id="{6453C4F5-7265-4062-8A81-E8D44E3E4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26" y="4521200"/>
            <a:ext cx="3744913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39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1A0C6B64-2878-41E9-85F6-8DD2EFDC3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200" dirty="0"/>
              <a:t>Cortisol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83AC6D-D21F-46BD-8713-E9B03217E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143000"/>
            <a:ext cx="10058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9pPr>
          </a:lstStyle>
          <a:p>
            <a:pPr marL="342900" indent="-342900" algn="just"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fr-FR" altLang="fr-FR" sz="2000" dirty="0">
                <a:latin typeface="+mn-lt"/>
                <a:ea typeface="+mn-ea"/>
              </a:rPr>
              <a:t>Hormone sécrétée par les glandes surrénales</a:t>
            </a:r>
          </a:p>
          <a:p>
            <a:pPr marL="342900" indent="-342900" algn="just"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fr-FR" altLang="fr-FR" sz="2000" dirty="0">
                <a:latin typeface="+mn-lt"/>
                <a:ea typeface="+mn-ea"/>
              </a:rPr>
              <a:t>Marqueur des états de stress</a:t>
            </a:r>
          </a:p>
          <a:p>
            <a:pPr marL="342900" indent="-342900" algn="just"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fr-FR" altLang="fr-FR" sz="2000" dirty="0">
                <a:latin typeface="+mn-lt"/>
                <a:ea typeface="+mn-ea"/>
              </a:rPr>
              <a:t>Essentiel au processus métabolique de l’organisme : modification de sa sécrétion néfaste à l’organisme</a:t>
            </a:r>
          </a:p>
          <a:p>
            <a:pPr marL="342900" indent="-342900" algn="just"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fr-FR" altLang="fr-FR" sz="2000" dirty="0">
                <a:latin typeface="+mn-lt"/>
                <a:ea typeface="+mn-ea"/>
              </a:rPr>
              <a:t>Cycle circadien : maximum entre 6h - 8h et minimum vers minuit </a:t>
            </a:r>
          </a:p>
          <a:p>
            <a:pPr marL="342900" indent="-342900" algn="just">
              <a:spcBef>
                <a:spcPts val="3000"/>
              </a:spcBef>
              <a:buFont typeface="Wingdings" panose="05000000000000000000" pitchFamily="2" charset="2"/>
              <a:buChar char="§"/>
            </a:pPr>
            <a:endParaRPr lang="fr-FR" altLang="fr-FR" sz="2000" b="1" dirty="0">
              <a:latin typeface="+mn-lt"/>
              <a:ea typeface="+mn-ea"/>
            </a:endParaRPr>
          </a:p>
          <a:p>
            <a:pPr marL="342900" indent="-342900" algn="just">
              <a:spcBef>
                <a:spcPts val="3000"/>
              </a:spcBef>
              <a:buFont typeface="Wingdings" panose="05000000000000000000" pitchFamily="2" charset="2"/>
              <a:buChar char="§"/>
            </a:pPr>
            <a:endParaRPr lang="fr-FR" altLang="fr-FR" sz="2000" b="1" dirty="0">
              <a:latin typeface="+mn-lt"/>
              <a:ea typeface="+mn-ea"/>
            </a:endParaRPr>
          </a:p>
          <a:p>
            <a:pPr marL="342900" indent="-342900" algn="just"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fr-FR" altLang="fr-FR" sz="2000" dirty="0">
                <a:latin typeface="+mn-lt"/>
                <a:ea typeface="+mn-ea"/>
              </a:rPr>
              <a:t>Trois méthodes de dosage : prélèvement d’urine, sang ou salive</a:t>
            </a:r>
          </a:p>
          <a:p>
            <a:pPr marL="342900" indent="-342900" algn="just">
              <a:spcBef>
                <a:spcPts val="3000"/>
              </a:spcBef>
              <a:buFont typeface="Wingdings" panose="05000000000000000000" pitchFamily="2" charset="2"/>
              <a:buChar char="§"/>
            </a:pPr>
            <a:endParaRPr lang="fr-FR" altLang="fr-FR" sz="2000" b="1" dirty="0">
              <a:latin typeface="+mn-lt"/>
              <a:ea typeface="+mn-ea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6693BC2C-3A08-4ACB-BA38-C9B266763CDC}"/>
              </a:ext>
            </a:extLst>
          </p:cNvPr>
          <p:cNvGrpSpPr>
            <a:grpSpLocks noChangeAspect="1"/>
          </p:cNvGrpSpPr>
          <p:nvPr/>
        </p:nvGrpSpPr>
        <p:grpSpPr>
          <a:xfrm>
            <a:off x="10675778" y="-10506"/>
            <a:ext cx="1518120" cy="5266097"/>
            <a:chOff x="10392000" y="-1"/>
            <a:chExt cx="1807286" cy="6269161"/>
          </a:xfrm>
        </p:grpSpPr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01567DB2-29C4-4F9B-A907-B30FB9A96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2000" y="-1"/>
              <a:ext cx="1800000" cy="1206217"/>
            </a:xfrm>
            <a:prstGeom prst="rect">
              <a:avLst/>
            </a:prstGeom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CD61C6AD-5EFC-4C02-A02A-B5DB07442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2156" y="1206218"/>
              <a:ext cx="1800000" cy="1197865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84CC5B96-A1E9-43A2-84EC-E0462A472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6866" y="2404435"/>
              <a:ext cx="1800000" cy="1200000"/>
            </a:xfrm>
            <a:prstGeom prst="rect">
              <a:avLst/>
            </a:prstGeom>
          </p:spPr>
        </p:pic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78456345-9F4A-441A-BCEA-60A005D361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9286" y="3599668"/>
              <a:ext cx="1800000" cy="2669492"/>
            </a:xfrm>
            <a:prstGeom prst="rect">
              <a:avLst/>
            </a:prstGeom>
          </p:spPr>
        </p:pic>
      </p:grpSp>
      <p:pic>
        <p:nvPicPr>
          <p:cNvPr id="9" name="Picture 2">
            <a:extLst>
              <a:ext uri="{FF2B5EF4-FFF2-40B4-BE49-F238E27FC236}">
                <a16:creationId xmlns:a16="http://schemas.microsoft.com/office/drawing/2014/main" id="{83E3E67D-788E-4B6C-BF14-AA97ADA77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52" y="3948127"/>
            <a:ext cx="30289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487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1A0C6B64-2878-41E9-85F6-8DD2EFDC3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200" dirty="0"/>
              <a:t>Méthodologie (4)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83AC6D-D21F-46BD-8713-E9B03217E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189383"/>
            <a:ext cx="10058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9pPr>
          </a:lstStyle>
          <a:p>
            <a:pPr marL="342900" indent="-342900" algn="just"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fr-FR" altLang="fr-FR" sz="2000" b="1" dirty="0">
                <a:latin typeface="+mn-lt"/>
                <a:ea typeface="+mn-ea"/>
              </a:rPr>
              <a:t>Étude sommeil « clinique »</a:t>
            </a:r>
          </a:p>
          <a:p>
            <a:pPr marL="715963" lvl="2" indent="-358775" algn="just" defTabSz="715963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fr-FR" altLang="fr-FR" sz="2000" b="1" kern="0" dirty="0">
                <a:latin typeface="+mn-lt"/>
                <a:ea typeface="ＭＳ Ｐゴシック" charset="-128"/>
                <a:cs typeface="Arial" pitchFamily="34" charset="0"/>
              </a:rPr>
              <a:t>110 participants </a:t>
            </a:r>
            <a:r>
              <a:rPr lang="fr-FR" altLang="fr-FR" sz="2000" kern="0" dirty="0">
                <a:latin typeface="+mn-lt"/>
                <a:ea typeface="ＭＳ Ｐゴシック" charset="-128"/>
                <a:cs typeface="Arial" pitchFamily="34" charset="0"/>
              </a:rPr>
              <a:t>(90 Paris-</a:t>
            </a:r>
            <a:r>
              <a:rPr lang="fr-FR" altLang="fr-FR" sz="2000" kern="0" dirty="0" err="1">
                <a:latin typeface="+mn-lt"/>
                <a:ea typeface="ＭＳ Ｐゴシック" charset="-128"/>
                <a:cs typeface="Arial" pitchFamily="34" charset="0"/>
              </a:rPr>
              <a:t>CdG</a:t>
            </a:r>
            <a:r>
              <a:rPr lang="fr-FR" altLang="fr-FR" sz="2000" kern="0" dirty="0">
                <a:latin typeface="+mn-lt"/>
                <a:ea typeface="ＭＳ Ｐゴシック" charset="-128"/>
                <a:cs typeface="Arial" pitchFamily="34" charset="0"/>
              </a:rPr>
              <a:t>, 20 Toulouse-Blagnac) de l’étude longitudinale</a:t>
            </a:r>
          </a:p>
          <a:p>
            <a:pPr marL="715963" lvl="2" indent="-358775" algn="just" defTabSz="715963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fr-FR" altLang="fr-FR" sz="2000" kern="0" dirty="0">
                <a:latin typeface="+mn-lt"/>
                <a:ea typeface="ＭＳ Ｐゴシック" charset="-128"/>
                <a:cs typeface="Arial" pitchFamily="34" charset="0"/>
              </a:rPr>
              <a:t>Mesures acoustiques en façade et dans la chambre à coucher pendant 7 jours</a:t>
            </a:r>
          </a:p>
          <a:p>
            <a:pPr marL="715963" lvl="2" indent="-358775" algn="just" defTabSz="715963">
              <a:spcBef>
                <a:spcPts val="1200"/>
              </a:spcBef>
              <a:buFont typeface="Wingdings" pitchFamily="2" charset="2"/>
              <a:buChar char="Ø"/>
              <a:defRPr/>
            </a:pPr>
            <a:endParaRPr lang="fr-FR" altLang="fr-FR" sz="2000" kern="0" dirty="0">
              <a:latin typeface="+mn-lt"/>
              <a:ea typeface="ＭＳ Ｐゴシック" charset="-128"/>
              <a:cs typeface="Arial" pitchFamily="34" charset="0"/>
            </a:endParaRPr>
          </a:p>
          <a:p>
            <a:pPr marL="715963" lvl="2" indent="-358775" algn="just" defTabSz="715963">
              <a:spcBef>
                <a:spcPts val="1200"/>
              </a:spcBef>
              <a:buFont typeface="Wingdings" pitchFamily="2" charset="2"/>
              <a:buChar char="Ø"/>
              <a:defRPr/>
            </a:pPr>
            <a:endParaRPr lang="fr-FR" altLang="fr-FR" sz="2000" kern="0" dirty="0">
              <a:latin typeface="+mn-lt"/>
              <a:ea typeface="ＭＳ Ｐゴシック" charset="-128"/>
              <a:cs typeface="Arial" pitchFamily="34" charset="0"/>
            </a:endParaRPr>
          </a:p>
          <a:p>
            <a:pPr marL="715963" lvl="2" indent="-358775" algn="just" defTabSz="715963">
              <a:spcBef>
                <a:spcPts val="1200"/>
              </a:spcBef>
              <a:buFont typeface="Wingdings" pitchFamily="2" charset="2"/>
              <a:buChar char="Ø"/>
              <a:defRPr/>
            </a:pPr>
            <a:endParaRPr lang="fr-FR" altLang="fr-FR" sz="2000" kern="0" dirty="0">
              <a:latin typeface="+mn-lt"/>
              <a:ea typeface="ＭＳ Ｐゴシック" charset="-128"/>
              <a:cs typeface="Arial" pitchFamily="34" charset="0"/>
            </a:endParaRPr>
          </a:p>
          <a:p>
            <a:pPr marL="715963" lvl="2" indent="-358775" algn="just" defTabSz="715963">
              <a:spcBef>
                <a:spcPts val="1200"/>
              </a:spcBef>
              <a:buFont typeface="Wingdings" pitchFamily="2" charset="2"/>
              <a:buChar char="Ø"/>
              <a:defRPr/>
            </a:pPr>
            <a:endParaRPr lang="fr-FR" altLang="fr-FR" sz="2000" kern="0" dirty="0">
              <a:latin typeface="+mn-lt"/>
              <a:ea typeface="ＭＳ Ｐゴシック" charset="-128"/>
              <a:cs typeface="Arial" pitchFamily="34" charset="0"/>
            </a:endParaRPr>
          </a:p>
          <a:p>
            <a:pPr marL="715963" lvl="2" indent="-358775" algn="just" defTabSz="715963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fr-FR" altLang="fr-FR" sz="2000" kern="0" dirty="0">
                <a:latin typeface="+mn-lt"/>
                <a:ea typeface="ＭＳ Ｐゴシック" charset="-128"/>
                <a:cs typeface="Arial" pitchFamily="34" charset="0"/>
              </a:rPr>
              <a:t>Mesures </a:t>
            </a:r>
            <a:r>
              <a:rPr lang="fr-FR" altLang="fr-FR" sz="2000" kern="0" dirty="0" err="1">
                <a:latin typeface="+mn-lt"/>
                <a:ea typeface="ＭＳ Ｐゴシック" charset="-128"/>
                <a:cs typeface="Arial" pitchFamily="34" charset="0"/>
              </a:rPr>
              <a:t>actimétriques</a:t>
            </a:r>
            <a:r>
              <a:rPr lang="fr-FR" altLang="fr-FR" sz="2000" kern="0" dirty="0">
                <a:latin typeface="+mn-lt"/>
                <a:ea typeface="ＭＳ Ｐゴシック" charset="-128"/>
                <a:cs typeface="Arial" pitchFamily="34" charset="0"/>
              </a:rPr>
              <a:t> et de la fréquence cardiaque (sommeil) pendant la même semaine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6693BC2C-3A08-4ACB-BA38-C9B266763CDC}"/>
              </a:ext>
            </a:extLst>
          </p:cNvPr>
          <p:cNvGrpSpPr>
            <a:grpSpLocks noChangeAspect="1"/>
          </p:cNvGrpSpPr>
          <p:nvPr/>
        </p:nvGrpSpPr>
        <p:grpSpPr>
          <a:xfrm>
            <a:off x="10675778" y="-10506"/>
            <a:ext cx="1518120" cy="5266097"/>
            <a:chOff x="10392000" y="-1"/>
            <a:chExt cx="1807286" cy="6269161"/>
          </a:xfrm>
        </p:grpSpPr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01567DB2-29C4-4F9B-A907-B30FB9A96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2000" y="-1"/>
              <a:ext cx="1800000" cy="1206217"/>
            </a:xfrm>
            <a:prstGeom prst="rect">
              <a:avLst/>
            </a:prstGeom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CD61C6AD-5EFC-4C02-A02A-B5DB07442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2156" y="1206218"/>
              <a:ext cx="1800000" cy="1197865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84CC5B96-A1E9-43A2-84EC-E0462A472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6866" y="2404435"/>
              <a:ext cx="1800000" cy="1200000"/>
            </a:xfrm>
            <a:prstGeom prst="rect">
              <a:avLst/>
            </a:prstGeom>
          </p:spPr>
        </p:pic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78456345-9F4A-441A-BCEA-60A005D361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9286" y="3599668"/>
              <a:ext cx="1800000" cy="2669492"/>
            </a:xfrm>
            <a:prstGeom prst="rect">
              <a:avLst/>
            </a:prstGeom>
          </p:spPr>
        </p:pic>
      </p:grpSp>
      <p:grpSp>
        <p:nvGrpSpPr>
          <p:cNvPr id="11" name="Groupe 15">
            <a:extLst>
              <a:ext uri="{FF2B5EF4-FFF2-40B4-BE49-F238E27FC236}">
                <a16:creationId xmlns:a16="http://schemas.microsoft.com/office/drawing/2014/main" id="{0757EE5E-ACE1-4E23-BDA3-4F68D267348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514602" y="2513221"/>
            <a:ext cx="4766325" cy="1531620"/>
            <a:chOff x="971550" y="3429000"/>
            <a:chExt cx="7250113" cy="2524125"/>
          </a:xfrm>
        </p:grpSpPr>
        <p:grpSp>
          <p:nvGrpSpPr>
            <p:cNvPr id="12" name="Groupe 7">
              <a:extLst>
                <a:ext uri="{FF2B5EF4-FFF2-40B4-BE49-F238E27FC236}">
                  <a16:creationId xmlns:a16="http://schemas.microsoft.com/office/drawing/2014/main" id="{2E5B4AB4-2F01-44B0-995F-B5E229D9B7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1550" y="3429000"/>
              <a:ext cx="7250113" cy="2524125"/>
              <a:chOff x="971550" y="1700213"/>
              <a:chExt cx="7250113" cy="2524125"/>
            </a:xfrm>
          </p:grpSpPr>
          <p:pic>
            <p:nvPicPr>
              <p:cNvPr id="15" name="Image 1">
                <a:extLst>
                  <a:ext uri="{FF2B5EF4-FFF2-40B4-BE49-F238E27FC236}">
                    <a16:creationId xmlns:a16="http://schemas.microsoft.com/office/drawing/2014/main" id="{9C0548EC-3053-4D54-8945-BD29332675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550" y="1700213"/>
                <a:ext cx="3362325" cy="2524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Image 2">
                <a:extLst>
                  <a:ext uri="{FF2B5EF4-FFF2-40B4-BE49-F238E27FC236}">
                    <a16:creationId xmlns:a16="http://schemas.microsoft.com/office/drawing/2014/main" id="{81FCE3A5-A6E4-4CA8-9693-50EDA95015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59338" y="1700213"/>
                <a:ext cx="3362325" cy="2524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" name="Ellipse 13">
              <a:extLst>
                <a:ext uri="{FF2B5EF4-FFF2-40B4-BE49-F238E27FC236}">
                  <a16:creationId xmlns:a16="http://schemas.microsoft.com/office/drawing/2014/main" id="{4C1F411F-B07E-4D36-ABC5-D63824879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5225" y="4338638"/>
              <a:ext cx="1079897" cy="504825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fr-FR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Ellipse 14">
              <a:extLst>
                <a:ext uri="{FF2B5EF4-FFF2-40B4-BE49-F238E27FC236}">
                  <a16:creationId xmlns:a16="http://schemas.microsoft.com/office/drawing/2014/main" id="{C6F12FC9-8ACA-4FBC-8E7A-32D0B58AEE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6202" y="4365625"/>
              <a:ext cx="1079897" cy="504825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fr-FR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7" name="Groupe 13">
            <a:extLst>
              <a:ext uri="{FF2B5EF4-FFF2-40B4-BE49-F238E27FC236}">
                <a16:creationId xmlns:a16="http://schemas.microsoft.com/office/drawing/2014/main" id="{E4763EBB-99D0-46E0-8D66-71A60FBB8FF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514602" y="5071989"/>
            <a:ext cx="2552970" cy="1401731"/>
            <a:chOff x="1046163" y="1484313"/>
            <a:chExt cx="2882106" cy="1714500"/>
          </a:xfrm>
        </p:grpSpPr>
        <p:pic>
          <p:nvPicPr>
            <p:cNvPr id="18" name="Picture 4" descr="Actiwatch Replacement MotionWatch 8 on wrist">
              <a:extLst>
                <a:ext uri="{FF2B5EF4-FFF2-40B4-BE49-F238E27FC236}">
                  <a16:creationId xmlns:a16="http://schemas.microsoft.com/office/drawing/2014/main" id="{1F37C4A9-9BF8-4DFD-9FFC-35C219238F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1628775"/>
              <a:ext cx="1660525" cy="1493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6" descr="Actiwatch">
              <a:extLst>
                <a:ext uri="{FF2B5EF4-FFF2-40B4-BE49-F238E27FC236}">
                  <a16:creationId xmlns:a16="http://schemas.microsoft.com/office/drawing/2014/main" id="{9827C729-7D20-4540-B7B4-D92E93AB57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163" y="1484313"/>
              <a:ext cx="933450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" name="Picture 17" descr="C:\Users\evrard\AppData\Local\Temp\Actiwavecardio-1.bmp">
            <a:extLst>
              <a:ext uri="{FF2B5EF4-FFF2-40B4-BE49-F238E27FC236}">
                <a16:creationId xmlns:a16="http://schemas.microsoft.com/office/drawing/2014/main" id="{87481562-28C8-4DAD-B63D-F9A9B6895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425" y="5011020"/>
            <a:ext cx="1387502" cy="14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4229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1A0C6B64-2878-41E9-85F6-8DD2EFDC3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200" dirty="0"/>
              <a:t>Originalités de DEBATS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83AC6D-D21F-46BD-8713-E9B03217E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00" y="1339850"/>
            <a:ext cx="8737600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9pPr>
          </a:lstStyle>
          <a:p>
            <a:pPr marL="342900" indent="-342900" algn="just"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fr-FR" altLang="fr-FR" sz="2000" b="1" dirty="0">
                <a:latin typeface="+mn-lt"/>
                <a:ea typeface="+mn-ea"/>
              </a:rPr>
              <a:t>Approche globale des effets sanitaires du bruit des avions</a:t>
            </a:r>
          </a:p>
          <a:p>
            <a:pPr marL="719138" lvl="2" indent="-358775" algn="just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fr-FR" altLang="fr-FR" sz="2000" kern="0" dirty="0">
                <a:latin typeface="+mn-lt"/>
                <a:ea typeface="ＭＳ Ｐゴシック" charset="-128"/>
                <a:cs typeface="Arial" pitchFamily="34" charset="0"/>
              </a:rPr>
              <a:t>Suivi dans le temps</a:t>
            </a:r>
          </a:p>
          <a:p>
            <a:pPr marL="719138" lvl="2" indent="-358775" algn="just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fr-FR" altLang="fr-FR" sz="2000" kern="0" dirty="0">
                <a:latin typeface="+mn-lt"/>
                <a:ea typeface="ＭＳ Ｐゴシック" charset="-128"/>
                <a:cs typeface="Arial" pitchFamily="34" charset="0"/>
              </a:rPr>
              <a:t>Évolution état de santé</a:t>
            </a:r>
          </a:p>
          <a:p>
            <a:pPr marL="342900" indent="-342900" algn="just"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fr-FR" altLang="fr-FR" sz="2000" b="1" dirty="0">
                <a:latin typeface="+mn-lt"/>
                <a:ea typeface="+mn-ea"/>
              </a:rPr>
              <a:t>Évaluation lien effets rapportés – indicateurs santé / mesures physiologiques</a:t>
            </a:r>
          </a:p>
          <a:p>
            <a:pPr marL="342900" indent="-342900" algn="just"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fr-FR" altLang="fr-FR" sz="2000" b="1" dirty="0">
                <a:latin typeface="+mn-lt"/>
                <a:ea typeface="+mn-ea"/>
              </a:rPr>
              <a:t>Réalisation de mesures acoustiques</a:t>
            </a:r>
          </a:p>
          <a:p>
            <a:pPr marL="342900" indent="-342900" algn="just"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fr-FR" altLang="fr-FR" sz="2000" b="1" dirty="0">
                <a:latin typeface="+mn-lt"/>
                <a:ea typeface="+mn-ea"/>
              </a:rPr>
              <a:t>Utilisation d’indicateurs évènementiels</a:t>
            </a:r>
          </a:p>
          <a:p>
            <a:pPr marL="342900" indent="-342900" algn="just"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fr-FR" altLang="fr-FR" sz="2000" b="1" dirty="0">
                <a:latin typeface="+mn-lt"/>
                <a:ea typeface="+mn-ea"/>
              </a:rPr>
              <a:t>Réalisation d’enregistrements </a:t>
            </a:r>
            <a:r>
              <a:rPr lang="fr-FR" altLang="fr-FR" sz="2000" b="1" dirty="0" err="1">
                <a:latin typeface="+mn-lt"/>
                <a:ea typeface="+mn-ea"/>
              </a:rPr>
              <a:t>actimétriques</a:t>
            </a:r>
            <a:r>
              <a:rPr lang="fr-FR" altLang="fr-FR" sz="2000" b="1" dirty="0">
                <a:latin typeface="+mn-lt"/>
                <a:ea typeface="+mn-ea"/>
              </a:rPr>
              <a:t> et du rythme cardiaque au domicile des participants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46441C58-6F10-4AAC-B489-B6609B6B6766}"/>
              </a:ext>
            </a:extLst>
          </p:cNvPr>
          <p:cNvGrpSpPr>
            <a:grpSpLocks noChangeAspect="1"/>
          </p:cNvGrpSpPr>
          <p:nvPr/>
        </p:nvGrpSpPr>
        <p:grpSpPr>
          <a:xfrm>
            <a:off x="10675778" y="-10506"/>
            <a:ext cx="1518120" cy="5266097"/>
            <a:chOff x="10392000" y="-1"/>
            <a:chExt cx="1807286" cy="6269161"/>
          </a:xfrm>
        </p:grpSpPr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6548D001-FF3D-439A-9D3E-67437BC9F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2000" y="-1"/>
              <a:ext cx="1800000" cy="1206217"/>
            </a:xfrm>
            <a:prstGeom prst="rect">
              <a:avLst/>
            </a:prstGeom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2E243B64-F6E4-41CE-B8EF-2767CDA43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2156" y="1206218"/>
              <a:ext cx="1800000" cy="1197865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42A48F19-2ADA-42C8-8DB8-C8915FDCC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6866" y="2404435"/>
              <a:ext cx="1800000" cy="1200000"/>
            </a:xfrm>
            <a:prstGeom prst="rect">
              <a:avLst/>
            </a:prstGeom>
          </p:spPr>
        </p:pic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4B8E5C89-AC36-4B9C-A33B-61E2EF20C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9286" y="3599668"/>
              <a:ext cx="1800000" cy="2669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374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1A0C6B64-2878-41E9-85F6-8DD2EFDC3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200" dirty="0"/>
              <a:t>Plan de la présentation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83E6247-C7EE-49BA-9A58-5A382C378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8400" y="1363662"/>
            <a:ext cx="8737600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9pPr>
          </a:lstStyle>
          <a:p>
            <a:pPr marL="342900" indent="-342900" algn="just"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fr-FR" altLang="fr-FR" sz="2000" dirty="0">
                <a:latin typeface="+mn-lt"/>
                <a:ea typeface="+mn-ea"/>
              </a:rPr>
              <a:t>Partenaires/Assistance technique/Financeurs</a:t>
            </a:r>
          </a:p>
          <a:p>
            <a:pPr marL="342900" indent="-342900" algn="just"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fr-FR" altLang="fr-FR" sz="2000" dirty="0">
                <a:latin typeface="+mn-lt"/>
                <a:ea typeface="+mn-ea"/>
              </a:rPr>
              <a:t>Contexte scientifique</a:t>
            </a:r>
          </a:p>
          <a:p>
            <a:pPr marL="342900" indent="-342900" algn="just"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fr-FR" altLang="fr-FR" sz="2000" dirty="0">
                <a:latin typeface="+mn-lt"/>
                <a:ea typeface="+mn-ea"/>
              </a:rPr>
              <a:t>Objectifs et méthodologie</a:t>
            </a:r>
          </a:p>
          <a:p>
            <a:pPr marL="342900" indent="-342900" algn="just"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fr-FR" altLang="fr-FR" sz="2000" dirty="0">
                <a:latin typeface="+mn-lt"/>
                <a:ea typeface="+mn-ea"/>
              </a:rPr>
              <a:t>Résultats</a:t>
            </a:r>
          </a:p>
          <a:p>
            <a:pPr marL="342900" indent="-342900" algn="just"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fr-FR" altLang="fr-FR" sz="2000" dirty="0">
                <a:latin typeface="+mn-lt"/>
                <a:ea typeface="+mn-ea"/>
              </a:rPr>
              <a:t>Conclusions </a:t>
            </a:r>
          </a:p>
          <a:p>
            <a:pPr marL="342900" indent="-342900" algn="just"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fr-FR" altLang="fr-FR" sz="2000" dirty="0">
                <a:latin typeface="+mn-lt"/>
                <a:ea typeface="+mn-ea"/>
              </a:rPr>
              <a:t>Perspectives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055E58EF-F9FD-46CB-9FC3-430964209EFE}"/>
              </a:ext>
            </a:extLst>
          </p:cNvPr>
          <p:cNvGrpSpPr>
            <a:grpSpLocks noChangeAspect="1"/>
          </p:cNvGrpSpPr>
          <p:nvPr/>
        </p:nvGrpSpPr>
        <p:grpSpPr>
          <a:xfrm>
            <a:off x="10675778" y="-10506"/>
            <a:ext cx="1518120" cy="5266097"/>
            <a:chOff x="10392000" y="-1"/>
            <a:chExt cx="1807286" cy="6269161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DE5CF283-D0A3-4770-9D96-56E12E3D54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2000" y="-1"/>
              <a:ext cx="1800000" cy="1206217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E92A6734-8053-40FD-A4CB-D6539743E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2156" y="1206218"/>
              <a:ext cx="1800000" cy="1197865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2153A8CD-B286-410B-AEAE-6A1292E4F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6866" y="2404435"/>
              <a:ext cx="1800000" cy="1200000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F7A3F862-D7BF-481A-82E1-F86453BA2A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9286" y="3599668"/>
              <a:ext cx="1800000" cy="2669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8895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781302" y="2902922"/>
            <a:ext cx="9207498" cy="1516678"/>
          </a:xfrm>
        </p:spPr>
        <p:txBody>
          <a:bodyPr/>
          <a:lstStyle/>
          <a:p>
            <a:pPr algn="ctr"/>
            <a:r>
              <a:rPr lang="fr-FR" sz="3200" dirty="0"/>
              <a:t>Résultats</a:t>
            </a:r>
          </a:p>
        </p:txBody>
      </p:sp>
    </p:spTree>
    <p:extLst>
      <p:ext uri="{BB962C8B-B14F-4D97-AF65-F5344CB8AC3E}">
        <p14:creationId xmlns:p14="http://schemas.microsoft.com/office/powerpoint/2010/main" val="29395246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1A0C6B64-2878-41E9-85F6-8DD2EFDC3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200" dirty="0"/>
              <a:t>Résultats étude écologique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83AC6D-D21F-46BD-8713-E9B03217E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00" y="1339850"/>
            <a:ext cx="9779000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9pPr>
          </a:lstStyle>
          <a:p>
            <a:pPr marL="342900" indent="-342900" algn="just"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fr-FR" altLang="fr-FR" sz="2000" b="1" dirty="0">
                <a:latin typeface="+mn-lt"/>
                <a:ea typeface="+mn-ea"/>
              </a:rPr>
              <a:t>Mortalité plus élevée dans les communes les plus exposées au bruit des avions</a:t>
            </a:r>
          </a:p>
          <a:p>
            <a:pPr marL="0" indent="360363" algn="just">
              <a:spcBef>
                <a:spcPts val="1200"/>
              </a:spcBef>
            </a:pPr>
            <a:r>
              <a:rPr lang="fr-FR" altLang="fr-FR" sz="1800" dirty="0">
                <a:latin typeface="+mn-lt"/>
                <a:ea typeface="+mn-ea"/>
              </a:rPr>
              <a:t>Pour une augmentation de l’exposition au bruit des avions de 10 dB(A)</a:t>
            </a:r>
          </a:p>
          <a:p>
            <a:pPr marL="625475" lvl="2" indent="-268288" algn="just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fr-FR" altLang="fr-FR" sz="1800" kern="0" dirty="0">
                <a:latin typeface="+mn-lt"/>
                <a:ea typeface="ＭＳ Ｐゴシック" charset="-128"/>
                <a:cs typeface="Arial" pitchFamily="34" charset="0"/>
              </a:rPr>
              <a:t>Maladies cardiovasculaires (+18%)</a:t>
            </a:r>
          </a:p>
          <a:p>
            <a:pPr marL="900113" lvl="2" indent="-6350" algn="just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fr-FR" altLang="fr-FR" sz="1800" kern="0" dirty="0">
                <a:latin typeface="+mn-lt"/>
                <a:ea typeface="ＭＳ Ｐゴシック" charset="-128"/>
                <a:cs typeface="Arial" pitchFamily="34" charset="0"/>
              </a:rPr>
              <a:t> Cardiopathies ischémiques (+24%)</a:t>
            </a:r>
          </a:p>
          <a:p>
            <a:pPr marL="1341438" lvl="2" indent="179388" algn="just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fr-FR" altLang="fr-FR" sz="1800" kern="0" dirty="0">
                <a:latin typeface="+mn-lt"/>
                <a:ea typeface="ＭＳ Ｐゴシック" charset="-128"/>
                <a:cs typeface="Arial" pitchFamily="34" charset="0"/>
              </a:rPr>
              <a:t> Infarctus du myocarde (+28%)</a:t>
            </a:r>
          </a:p>
          <a:p>
            <a:pPr marL="342900" indent="-342900" algn="just"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fr-FR" altLang="fr-FR" sz="2000" dirty="0">
                <a:latin typeface="+mn-lt"/>
                <a:ea typeface="+mn-ea"/>
              </a:rPr>
              <a:t>Confirmation des résultats d’autres études récentes</a:t>
            </a:r>
          </a:p>
          <a:p>
            <a:pPr marL="342900" indent="-342900" algn="just"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fr-FR" altLang="fr-FR" sz="2000" dirty="0">
                <a:latin typeface="+mn-lt"/>
                <a:ea typeface="+mn-ea"/>
              </a:rPr>
              <a:t>Résultats non transposables à l’individu, pas certain que l’exposition au bruit des avions soit la cause</a:t>
            </a:r>
          </a:p>
          <a:p>
            <a:pPr marL="342900" indent="-342900" algn="just"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fr-FR" altLang="fr-FR" sz="2000" dirty="0">
                <a:latin typeface="+mn-lt"/>
                <a:ea typeface="+mn-ea"/>
              </a:rPr>
              <a:t>Résultats à confirmer au niveau individuel</a:t>
            </a:r>
          </a:p>
          <a:p>
            <a:pPr marL="900113" lvl="2" indent="-266700" algn="just">
              <a:spcBef>
                <a:spcPts val="1200"/>
              </a:spcBef>
              <a:buFont typeface="Wingdings" pitchFamily="2" charset="2"/>
              <a:buChar char="Ø"/>
              <a:defRPr/>
            </a:pPr>
            <a:endParaRPr lang="fr-FR" altLang="fr-FR" sz="2000" kern="0" dirty="0">
              <a:solidFill>
                <a:srgbClr val="333399"/>
              </a:solidFill>
              <a:latin typeface="+mn-lt"/>
              <a:ea typeface="ＭＳ Ｐゴシック" charset="-128"/>
              <a:cs typeface="Arial" pitchFamily="34" charset="0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46441C58-6F10-4AAC-B489-B6609B6B6766}"/>
              </a:ext>
            </a:extLst>
          </p:cNvPr>
          <p:cNvGrpSpPr>
            <a:grpSpLocks noChangeAspect="1"/>
          </p:cNvGrpSpPr>
          <p:nvPr/>
        </p:nvGrpSpPr>
        <p:grpSpPr>
          <a:xfrm>
            <a:off x="10675778" y="-10506"/>
            <a:ext cx="1518120" cy="5266097"/>
            <a:chOff x="10392000" y="-1"/>
            <a:chExt cx="1807286" cy="6269161"/>
          </a:xfrm>
        </p:grpSpPr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6548D001-FF3D-439A-9D3E-67437BC9F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2000" y="-1"/>
              <a:ext cx="1800000" cy="1206217"/>
            </a:xfrm>
            <a:prstGeom prst="rect">
              <a:avLst/>
            </a:prstGeom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2E243B64-F6E4-41CE-B8EF-2767CDA43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2156" y="1206218"/>
              <a:ext cx="1800000" cy="1197865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42A48F19-2ADA-42C8-8DB8-C8915FDCC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6866" y="2404435"/>
              <a:ext cx="1800000" cy="1200000"/>
            </a:xfrm>
            <a:prstGeom prst="rect">
              <a:avLst/>
            </a:prstGeom>
          </p:spPr>
        </p:pic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4B8E5C89-AC36-4B9C-A33B-61E2EF20C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9286" y="3599668"/>
              <a:ext cx="1800000" cy="2669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37588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1A0C6B64-2878-41E9-85F6-8DD2EFDC3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200" dirty="0"/>
              <a:t>Résultats étude longitudinale 2013 (1)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83AC6D-D21F-46BD-8713-E9B03217E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00" y="1339850"/>
            <a:ext cx="9779000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9pPr>
          </a:lstStyle>
          <a:p>
            <a:pPr marL="342900" indent="-342900" algn="just"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fr-FR" altLang="fr-FR" sz="2000" b="1" dirty="0">
                <a:latin typeface="+mn-lt"/>
                <a:ea typeface="+mn-ea"/>
              </a:rPr>
              <a:t>Risque de « dégradation de l’état de santé perçu » augmenté de 55 % chez les hommes</a:t>
            </a:r>
            <a:r>
              <a:rPr lang="fr-FR" altLang="fr-FR" sz="2000" dirty="0">
                <a:latin typeface="+mn-lt"/>
                <a:ea typeface="+mn-ea"/>
              </a:rPr>
              <a:t>,</a:t>
            </a:r>
            <a:r>
              <a:rPr lang="fr-FR" altLang="fr-FR" sz="2000" b="1" dirty="0">
                <a:latin typeface="+mn-lt"/>
                <a:ea typeface="+mn-ea"/>
              </a:rPr>
              <a:t> </a:t>
            </a:r>
            <a:r>
              <a:rPr lang="fr-FR" altLang="fr-FR" sz="2000" dirty="0">
                <a:latin typeface="+mn-lt"/>
                <a:ea typeface="+mn-ea"/>
              </a:rPr>
              <a:t>pour une augmentation de l’exposition au bruit des avions de 10 dB(A)</a:t>
            </a:r>
          </a:p>
          <a:p>
            <a:pPr marL="342900" indent="-342900" algn="just"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fr-FR" altLang="fr-FR" sz="2000" dirty="0">
                <a:latin typeface="+mn-lt"/>
                <a:ea typeface="+mn-ea"/>
              </a:rPr>
              <a:t>Aucune augmentation mise en évidence chez les femmes </a:t>
            </a:r>
          </a:p>
          <a:p>
            <a:pPr marL="342900" indent="-342900" algn="just"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fr-FR" altLang="fr-FR" sz="2000" dirty="0">
                <a:latin typeface="+mn-lt"/>
                <a:ea typeface="+mn-ea"/>
              </a:rPr>
              <a:t>Confirmation des résultats d’autres études </a:t>
            </a:r>
          </a:p>
          <a:p>
            <a:pPr marL="342900" indent="-342900" algn="just"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fr-FR" altLang="fr-FR" sz="2000" dirty="0">
                <a:latin typeface="+mn-lt"/>
                <a:ea typeface="+mn-ea"/>
              </a:rPr>
              <a:t>Très peu d’études sur le sujet</a:t>
            </a:r>
          </a:p>
          <a:p>
            <a:pPr marL="342900" indent="-342900" algn="just"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fr-FR" altLang="fr-FR" sz="2000" dirty="0">
                <a:latin typeface="+mn-lt"/>
                <a:ea typeface="+mn-ea"/>
              </a:rPr>
              <a:t>Résultats à confirmer par d’autres études</a:t>
            </a:r>
          </a:p>
          <a:p>
            <a:pPr marL="633413" lvl="2" indent="0" algn="just">
              <a:spcBef>
                <a:spcPts val="1200"/>
              </a:spcBef>
              <a:defRPr/>
            </a:pPr>
            <a:endParaRPr lang="fr-FR" altLang="fr-FR" sz="2000" kern="0" dirty="0">
              <a:solidFill>
                <a:srgbClr val="333399"/>
              </a:solidFill>
              <a:latin typeface="+mn-lt"/>
              <a:ea typeface="ＭＳ Ｐゴシック" charset="-128"/>
              <a:cs typeface="Arial" pitchFamily="34" charset="0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46441C58-6F10-4AAC-B489-B6609B6B6766}"/>
              </a:ext>
            </a:extLst>
          </p:cNvPr>
          <p:cNvGrpSpPr>
            <a:grpSpLocks noChangeAspect="1"/>
          </p:cNvGrpSpPr>
          <p:nvPr/>
        </p:nvGrpSpPr>
        <p:grpSpPr>
          <a:xfrm>
            <a:off x="10675778" y="-10506"/>
            <a:ext cx="1518120" cy="5266097"/>
            <a:chOff x="10392000" y="-1"/>
            <a:chExt cx="1807286" cy="6269161"/>
          </a:xfrm>
        </p:grpSpPr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6548D001-FF3D-439A-9D3E-67437BC9F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2000" y="-1"/>
              <a:ext cx="1800000" cy="1206217"/>
            </a:xfrm>
            <a:prstGeom prst="rect">
              <a:avLst/>
            </a:prstGeom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2E243B64-F6E4-41CE-B8EF-2767CDA43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2156" y="1206218"/>
              <a:ext cx="1800000" cy="1197865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42A48F19-2ADA-42C8-8DB8-C8915FDCC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6866" y="2404435"/>
              <a:ext cx="1800000" cy="1200000"/>
            </a:xfrm>
            <a:prstGeom prst="rect">
              <a:avLst/>
            </a:prstGeom>
          </p:spPr>
        </p:pic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4B8E5C89-AC36-4B9C-A33B-61E2EF20C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9286" y="3599668"/>
              <a:ext cx="1800000" cy="2669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9349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1A0C6B64-2878-41E9-85F6-8DD2EFDC3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200" dirty="0"/>
              <a:t>Résultats étude longitudinale 2013 (2)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83AC6D-D21F-46BD-8713-E9B03217E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00" y="1339850"/>
            <a:ext cx="9779000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9pPr>
          </a:lstStyle>
          <a:p>
            <a:pPr marL="342900" indent="-342900" algn="just"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fr-FR" altLang="fr-FR" sz="2000" b="1" dirty="0">
                <a:latin typeface="+mn-lt"/>
                <a:ea typeface="+mn-ea"/>
              </a:rPr>
              <a:t>Gêne » plus importante que ce que prévoit l'ancienne courbe de référence de l’UE (appelée courbe de </a:t>
            </a:r>
            <a:r>
              <a:rPr lang="fr-FR" altLang="fr-FR" sz="2000" b="1" dirty="0" err="1">
                <a:latin typeface="+mn-lt"/>
                <a:ea typeface="+mn-ea"/>
              </a:rPr>
              <a:t>Miedema</a:t>
            </a:r>
            <a:r>
              <a:rPr lang="fr-FR" altLang="fr-FR" sz="2000" b="1" dirty="0">
                <a:latin typeface="+mn-lt"/>
                <a:ea typeface="+mn-ea"/>
              </a:rPr>
              <a:t>), mais plus faible que ce que prévoit la nouvelle courbe de l’UE fournie par l’OMS (mars 2020)</a:t>
            </a:r>
          </a:p>
          <a:p>
            <a:pPr marL="357188" indent="0" algn="just">
              <a:spcBef>
                <a:spcPts val="1200"/>
              </a:spcBef>
            </a:pPr>
            <a:r>
              <a:rPr lang="fr-FR" altLang="fr-FR" sz="1800" dirty="0">
                <a:latin typeface="+mn-lt"/>
                <a:ea typeface="+mn-ea"/>
              </a:rPr>
              <a:t>Par exemple, à 60 dB(A), l'ancienne courbe de l’UE prévoit 17 % de personnes fortement gênées par le bruit des avions alors que les courbes basées sur les résultats de DEBATS en prévoient entre 22 et 27 %, et la nouvelle courbe de l’UE 36 %</a:t>
            </a:r>
          </a:p>
          <a:p>
            <a:pPr marL="342900" indent="-342900" algn="just"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fr-FR" altLang="fr-FR" sz="2000" b="1" dirty="0">
                <a:latin typeface="+mn-lt"/>
                <a:ea typeface="+mn-ea"/>
              </a:rPr>
              <a:t>Cette gêne importante est aussi associée à des facteurs non acoustiques </a:t>
            </a:r>
          </a:p>
          <a:p>
            <a:pPr marL="357188" indent="0" algn="just">
              <a:spcBef>
                <a:spcPts val="1200"/>
              </a:spcBef>
            </a:pPr>
            <a:r>
              <a:rPr lang="fr-FR" altLang="fr-FR" sz="1800" dirty="0">
                <a:latin typeface="+mn-lt"/>
                <a:ea typeface="+mn-ea"/>
              </a:rPr>
              <a:t>Âge, satisfaction du cadre de vie, attentes concernant la qualité de vie dans le voisinage, sensibilité au bruit, peur d’un accident d’avion, attitudes liées à la source et à l'autorité</a:t>
            </a:r>
          </a:p>
          <a:p>
            <a:pPr marL="342900" indent="-342900" algn="just"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fr-FR" altLang="fr-FR" sz="2000" dirty="0">
                <a:latin typeface="+mn-lt"/>
                <a:ea typeface="+mn-ea"/>
              </a:rPr>
              <a:t>Confirmation des résultats d’autres études menées après les années 2000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46441C58-6F10-4AAC-B489-B6609B6B6766}"/>
              </a:ext>
            </a:extLst>
          </p:cNvPr>
          <p:cNvGrpSpPr>
            <a:grpSpLocks noChangeAspect="1"/>
          </p:cNvGrpSpPr>
          <p:nvPr/>
        </p:nvGrpSpPr>
        <p:grpSpPr>
          <a:xfrm>
            <a:off x="10675778" y="-10506"/>
            <a:ext cx="1518120" cy="5266097"/>
            <a:chOff x="10392000" y="-1"/>
            <a:chExt cx="1807286" cy="6269161"/>
          </a:xfrm>
        </p:grpSpPr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6548D001-FF3D-439A-9D3E-67437BC9F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2000" y="-1"/>
              <a:ext cx="1800000" cy="1206217"/>
            </a:xfrm>
            <a:prstGeom prst="rect">
              <a:avLst/>
            </a:prstGeom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2E243B64-F6E4-41CE-B8EF-2767CDA43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2156" y="1206218"/>
              <a:ext cx="1800000" cy="1197865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42A48F19-2ADA-42C8-8DB8-C8915FDCC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6866" y="2404435"/>
              <a:ext cx="1800000" cy="1200000"/>
            </a:xfrm>
            <a:prstGeom prst="rect">
              <a:avLst/>
            </a:prstGeom>
          </p:spPr>
        </p:pic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4B8E5C89-AC36-4B9C-A33B-61E2EF20C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9286" y="3599668"/>
              <a:ext cx="1800000" cy="2669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04742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1A0C6B64-2878-41E9-85F6-8DD2EFDC3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200" dirty="0"/>
              <a:t>Résultats étude longitudinale 2013 (3)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83AC6D-D21F-46BD-8713-E9B03217E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00" y="1339850"/>
            <a:ext cx="9779000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9pPr>
          </a:lstStyle>
          <a:p>
            <a:pPr marL="342900" indent="-342900" algn="just"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fr-FR" altLang="fr-FR" sz="2000" b="1" dirty="0">
                <a:latin typeface="+mn-lt"/>
                <a:ea typeface="+mn-ea"/>
              </a:rPr>
              <a:t>Risque de dormir moins de six heures par nuit augmenté de 60 % et risque de sentiment de fatigue le matin au réveil de 20 %</a:t>
            </a:r>
            <a:r>
              <a:rPr lang="fr-FR" altLang="fr-FR" sz="2000" dirty="0">
                <a:latin typeface="+mn-lt"/>
                <a:ea typeface="+mn-ea"/>
              </a:rPr>
              <a:t>, pour une augmentation de l’exposition au bruit des avions de 10 dB(A)</a:t>
            </a:r>
            <a:endParaRPr lang="fr-FR" altLang="fr-FR" sz="2000" b="1" dirty="0">
              <a:latin typeface="+mn-lt"/>
              <a:ea typeface="+mn-ea"/>
            </a:endParaRPr>
          </a:p>
          <a:p>
            <a:pPr marL="342900" indent="-342900" algn="just"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fr-FR" altLang="fr-FR" sz="2000" dirty="0">
                <a:latin typeface="+mn-lt"/>
                <a:ea typeface="+mn-ea"/>
              </a:rPr>
              <a:t>Confirmation des résultats d’autres études </a:t>
            </a:r>
          </a:p>
          <a:p>
            <a:pPr marL="342900" indent="-342900" algn="just"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fr-FR" altLang="fr-FR" sz="2000" dirty="0">
                <a:latin typeface="+mn-lt"/>
                <a:ea typeface="+mn-ea"/>
              </a:rPr>
              <a:t>Résultats à confirmer par mesures objectives (étude sommeil)</a:t>
            </a:r>
          </a:p>
          <a:p>
            <a:pPr marL="342900" indent="-342900" algn="just">
              <a:spcBef>
                <a:spcPts val="3000"/>
              </a:spcBef>
              <a:buFont typeface="Wingdings" panose="05000000000000000000" pitchFamily="2" charset="2"/>
              <a:buChar char="§"/>
            </a:pPr>
            <a:endParaRPr lang="fr-FR" altLang="fr-FR" sz="2000" dirty="0">
              <a:latin typeface="+mn-lt"/>
              <a:ea typeface="+mn-ea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46441C58-6F10-4AAC-B489-B6609B6B6766}"/>
              </a:ext>
            </a:extLst>
          </p:cNvPr>
          <p:cNvGrpSpPr>
            <a:grpSpLocks noChangeAspect="1"/>
          </p:cNvGrpSpPr>
          <p:nvPr/>
        </p:nvGrpSpPr>
        <p:grpSpPr>
          <a:xfrm>
            <a:off x="10675778" y="-10506"/>
            <a:ext cx="1518120" cy="5266097"/>
            <a:chOff x="10392000" y="-1"/>
            <a:chExt cx="1807286" cy="6269161"/>
          </a:xfrm>
        </p:grpSpPr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6548D001-FF3D-439A-9D3E-67437BC9F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2000" y="-1"/>
              <a:ext cx="1800000" cy="1206217"/>
            </a:xfrm>
            <a:prstGeom prst="rect">
              <a:avLst/>
            </a:prstGeom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2E243B64-F6E4-41CE-B8EF-2767CDA43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2156" y="1206218"/>
              <a:ext cx="1800000" cy="1197865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42A48F19-2ADA-42C8-8DB8-C8915FDCC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6866" y="2404435"/>
              <a:ext cx="1800000" cy="1200000"/>
            </a:xfrm>
            <a:prstGeom prst="rect">
              <a:avLst/>
            </a:prstGeom>
          </p:spPr>
        </p:pic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4B8E5C89-AC36-4B9C-A33B-61E2EF20C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9286" y="3599668"/>
              <a:ext cx="1800000" cy="2669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51987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1A0C6B64-2878-41E9-85F6-8DD2EFDC3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200" dirty="0"/>
              <a:t>Résultats étude longitudinale 2013 (4)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83AC6D-D21F-46BD-8713-E9B03217E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00" y="1339850"/>
            <a:ext cx="9779000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9pPr>
          </a:lstStyle>
          <a:p>
            <a:pPr marL="342900" indent="-342900" algn="just"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fr-FR" altLang="fr-FR" sz="2000" b="1" dirty="0">
                <a:latin typeface="+mn-lt"/>
                <a:ea typeface="+mn-ea"/>
              </a:rPr>
              <a:t>Risque de stress chronique objectivé par une perturbation du rythme circadien du cortisol </a:t>
            </a:r>
          </a:p>
          <a:p>
            <a:pPr marL="357188" indent="0" algn="just">
              <a:spcBef>
                <a:spcPts val="600"/>
              </a:spcBef>
            </a:pPr>
            <a:r>
              <a:rPr lang="fr-FR" altLang="fr-FR" sz="1800" dirty="0">
                <a:latin typeface="+mn-lt"/>
                <a:ea typeface="+mn-ea"/>
              </a:rPr>
              <a:t>Diminution de 15 % de la variation absolue horaire du cortisol, augmentation de 16 % du niveau de cortisol au coucher, mais sans variation significative au lever, pour une augmentation de l’exposition au bruit des avions de 10 dB(A)</a:t>
            </a:r>
            <a:endParaRPr lang="fr-FR" altLang="fr-FR" sz="1800" b="1" dirty="0">
              <a:latin typeface="+mn-lt"/>
              <a:ea typeface="+mn-ea"/>
            </a:endParaRPr>
          </a:p>
          <a:p>
            <a:pPr marL="342900" indent="-342900" algn="just"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fr-FR" altLang="fr-FR" sz="2000" dirty="0">
                <a:latin typeface="+mn-lt"/>
                <a:ea typeface="+mn-ea"/>
              </a:rPr>
              <a:t>Altération du rythme du cortisol associée à l’apparition de maladies cardiovasculaires. Mais l’étude du cortisol sur un nombre important d’individus est une problématique récente et le mécanisme reste à être explicité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46441C58-6F10-4AAC-B489-B6609B6B6766}"/>
              </a:ext>
            </a:extLst>
          </p:cNvPr>
          <p:cNvGrpSpPr>
            <a:grpSpLocks noChangeAspect="1"/>
          </p:cNvGrpSpPr>
          <p:nvPr/>
        </p:nvGrpSpPr>
        <p:grpSpPr>
          <a:xfrm>
            <a:off x="10675778" y="-10506"/>
            <a:ext cx="1518120" cy="5266097"/>
            <a:chOff x="10392000" y="-1"/>
            <a:chExt cx="1807286" cy="6269161"/>
          </a:xfrm>
        </p:grpSpPr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6548D001-FF3D-439A-9D3E-67437BC9F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2000" y="-1"/>
              <a:ext cx="1800000" cy="1206217"/>
            </a:xfrm>
            <a:prstGeom prst="rect">
              <a:avLst/>
            </a:prstGeom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2E243B64-F6E4-41CE-B8EF-2767CDA43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2156" y="1206218"/>
              <a:ext cx="1800000" cy="1197865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42A48F19-2ADA-42C8-8DB8-C8915FDCC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6866" y="2404435"/>
              <a:ext cx="1800000" cy="1200000"/>
            </a:xfrm>
            <a:prstGeom prst="rect">
              <a:avLst/>
            </a:prstGeom>
          </p:spPr>
        </p:pic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4B8E5C89-AC36-4B9C-A33B-61E2EF20C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9286" y="3599668"/>
              <a:ext cx="1800000" cy="2669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37245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1A0C6B64-2878-41E9-85F6-8DD2EFDC3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200" dirty="0"/>
              <a:t>Résultats étude longitudinale 2013 (5)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83AC6D-D21F-46BD-8713-E9B03217E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00" y="1339850"/>
            <a:ext cx="9779000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9pPr>
          </a:lstStyle>
          <a:p>
            <a:pPr marL="342900" indent="-342900" algn="just"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fr-FR" altLang="fr-FR" sz="2000" b="1" dirty="0">
                <a:latin typeface="+mn-lt"/>
                <a:ea typeface="+mn-ea"/>
              </a:rPr>
              <a:t>Risque d’hypertension artérielle augmenté de 34 % chez les hommes</a:t>
            </a:r>
            <a:r>
              <a:rPr lang="fr-FR" altLang="fr-FR" sz="2000" dirty="0">
                <a:latin typeface="+mn-lt"/>
                <a:ea typeface="+mn-ea"/>
              </a:rPr>
              <a:t>, pour une augmentation de l’exposition au bruit des avions de 10 dB(A)</a:t>
            </a:r>
          </a:p>
          <a:p>
            <a:pPr marL="342900" indent="-342900" algn="just"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fr-FR" altLang="fr-FR" sz="2000" dirty="0">
                <a:latin typeface="+mn-lt"/>
                <a:ea typeface="+mn-ea"/>
              </a:rPr>
              <a:t>Aucune augmentation mise en évidence chez les femmes </a:t>
            </a:r>
            <a:r>
              <a:rPr lang="fr-FR" altLang="fr-FR" sz="2000" b="1" dirty="0">
                <a:latin typeface="+mn-lt"/>
                <a:ea typeface="+mn-ea"/>
              </a:rPr>
              <a:t> </a:t>
            </a:r>
          </a:p>
          <a:p>
            <a:pPr marL="342900" indent="-342900" algn="just"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fr-FR" altLang="fr-FR" sz="2000" dirty="0">
                <a:latin typeface="+mn-lt"/>
                <a:ea typeface="+mn-ea"/>
              </a:rPr>
              <a:t>Confirmation des résultats d’autres études </a:t>
            </a:r>
          </a:p>
          <a:p>
            <a:pPr marL="342900" indent="-342900" algn="just"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fr-FR" altLang="fr-FR" sz="2000" dirty="0">
                <a:latin typeface="+mn-lt"/>
                <a:ea typeface="+mn-ea"/>
              </a:rPr>
              <a:t>L’HTA étant un risque bien établi de maladie cardiovasculaire, l’exposition au bruit des avions pourrait ainsi être également un facteur de risque de ces maladies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46441C58-6F10-4AAC-B489-B6609B6B6766}"/>
              </a:ext>
            </a:extLst>
          </p:cNvPr>
          <p:cNvGrpSpPr>
            <a:grpSpLocks noChangeAspect="1"/>
          </p:cNvGrpSpPr>
          <p:nvPr/>
        </p:nvGrpSpPr>
        <p:grpSpPr>
          <a:xfrm>
            <a:off x="10675778" y="-10506"/>
            <a:ext cx="1518120" cy="5266097"/>
            <a:chOff x="10392000" y="-1"/>
            <a:chExt cx="1807286" cy="6269161"/>
          </a:xfrm>
        </p:grpSpPr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6548D001-FF3D-439A-9D3E-67437BC9F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2000" y="-1"/>
              <a:ext cx="1800000" cy="1206217"/>
            </a:xfrm>
            <a:prstGeom prst="rect">
              <a:avLst/>
            </a:prstGeom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2E243B64-F6E4-41CE-B8EF-2767CDA43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2156" y="1206218"/>
              <a:ext cx="1800000" cy="1197865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42A48F19-2ADA-42C8-8DB8-C8915FDCC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6866" y="2404435"/>
              <a:ext cx="1800000" cy="1200000"/>
            </a:xfrm>
            <a:prstGeom prst="rect">
              <a:avLst/>
            </a:prstGeom>
          </p:spPr>
        </p:pic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4B8E5C89-AC36-4B9C-A33B-61E2EF20C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9286" y="3599668"/>
              <a:ext cx="1800000" cy="2669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85705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1A0C6B64-2878-41E9-85F6-8DD2EFDC3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200" dirty="0"/>
              <a:t>Résultats étude longitudinale 2013 (6)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83AC6D-D21F-46BD-8713-E9B03217E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00" y="1339850"/>
            <a:ext cx="9779000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9pPr>
          </a:lstStyle>
          <a:p>
            <a:pPr marL="342900" indent="-342900" algn="just"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fr-FR" altLang="fr-FR" sz="2000" b="1" dirty="0">
                <a:latin typeface="+mn-lt"/>
                <a:ea typeface="+mn-ea"/>
              </a:rPr>
              <a:t>L’exposition au bruit des avions ne semble pas directement associée aux troubles psychologiques</a:t>
            </a:r>
          </a:p>
          <a:p>
            <a:pPr marL="342900" indent="-342900" algn="just"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fr-FR" altLang="fr-FR" sz="2000" b="1" dirty="0">
                <a:latin typeface="+mn-lt"/>
                <a:ea typeface="+mn-ea"/>
              </a:rPr>
              <a:t>Cependant, la gêne due au bruit des avions et la sensibilité au bruit sont associées à la détresse psychologique</a:t>
            </a:r>
          </a:p>
          <a:p>
            <a:pPr marL="357188" indent="0" algn="just">
              <a:spcBef>
                <a:spcPts val="600"/>
              </a:spcBef>
            </a:pPr>
            <a:r>
              <a:rPr lang="fr-FR" altLang="fr-FR" sz="1800" dirty="0">
                <a:latin typeface="+mn-lt"/>
                <a:ea typeface="+mn-ea"/>
              </a:rPr>
              <a:t>Par exemple, un risque de détresse psychologique augmenté de 80 % chez les participants légèrement gênés par le bruit des avions et multiplié par 4 chez ceux qui déclarent être fortement gênés, par rapport à ceux qui ne sont pas du tout gênés</a:t>
            </a:r>
          </a:p>
          <a:p>
            <a:pPr marL="342900" lvl="0" indent="-342900" algn="just"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fr-FR" altLang="fr-FR" sz="2000" dirty="0">
                <a:latin typeface="Tahoma"/>
                <a:ea typeface="+mn-ea"/>
              </a:rPr>
              <a:t>Confirmation des résultats d’autres études </a:t>
            </a:r>
          </a:p>
          <a:p>
            <a:pPr marL="342900" lvl="0" indent="-342900" algn="just"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fr-FR" altLang="fr-FR" sz="2000" dirty="0">
                <a:latin typeface="Tahoma"/>
                <a:ea typeface="+mn-ea"/>
              </a:rPr>
              <a:t>Très peu d’études sur le sujet</a:t>
            </a:r>
          </a:p>
          <a:p>
            <a:pPr marL="342900" lvl="0" indent="-342900" algn="just"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fr-FR" altLang="fr-FR" sz="2000" dirty="0">
                <a:latin typeface="Tahoma"/>
                <a:ea typeface="+mn-ea"/>
              </a:rPr>
              <a:t>Résultats à confirmer par d’autres études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46441C58-6F10-4AAC-B489-B6609B6B6766}"/>
              </a:ext>
            </a:extLst>
          </p:cNvPr>
          <p:cNvGrpSpPr>
            <a:grpSpLocks noChangeAspect="1"/>
          </p:cNvGrpSpPr>
          <p:nvPr/>
        </p:nvGrpSpPr>
        <p:grpSpPr>
          <a:xfrm>
            <a:off x="10675778" y="-10506"/>
            <a:ext cx="1518120" cy="5266097"/>
            <a:chOff x="10392000" y="-1"/>
            <a:chExt cx="1807286" cy="6269161"/>
          </a:xfrm>
        </p:grpSpPr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6548D001-FF3D-439A-9D3E-67437BC9F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2000" y="-1"/>
              <a:ext cx="1800000" cy="1206217"/>
            </a:xfrm>
            <a:prstGeom prst="rect">
              <a:avLst/>
            </a:prstGeom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2E243B64-F6E4-41CE-B8EF-2767CDA43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2156" y="1206218"/>
              <a:ext cx="1800000" cy="1197865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42A48F19-2ADA-42C8-8DB8-C8915FDCC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6866" y="2404435"/>
              <a:ext cx="1800000" cy="1200000"/>
            </a:xfrm>
            <a:prstGeom prst="rect">
              <a:avLst/>
            </a:prstGeom>
          </p:spPr>
        </p:pic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4B8E5C89-AC36-4B9C-A33B-61E2EF20C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9286" y="3599668"/>
              <a:ext cx="1800000" cy="2669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50914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1A0C6B64-2878-41E9-85F6-8DD2EFDC3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848" y="384280"/>
            <a:ext cx="9430952" cy="1139720"/>
          </a:xfrm>
        </p:spPr>
        <p:txBody>
          <a:bodyPr/>
          <a:lstStyle/>
          <a:p>
            <a:pPr algn="ctr"/>
            <a:r>
              <a:rPr lang="fr-FR" sz="3200" dirty="0"/>
              <a:t>Résultats étude sommeil </a:t>
            </a:r>
            <a:br>
              <a:rPr lang="fr-FR" sz="3200" dirty="0"/>
            </a:br>
            <a:r>
              <a:rPr lang="fr-FR" sz="3200" dirty="0"/>
              <a:t>Instrumentation 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83AC6D-D21F-46BD-8713-E9B03217E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752600"/>
            <a:ext cx="10134600" cy="477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9pPr>
          </a:lstStyle>
          <a:p>
            <a:pPr marL="342900" indent="-342900" algn="just"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fr-FR" altLang="fr-FR" sz="2000" b="1" dirty="0">
                <a:latin typeface="+mn-lt"/>
                <a:ea typeface="+mn-ea"/>
              </a:rPr>
              <a:t>L’exposition au bruit des avions dégrade les paramètres objectifs du sommeil</a:t>
            </a:r>
          </a:p>
          <a:p>
            <a:pPr marL="357188" indent="0" algn="just">
              <a:spcBef>
                <a:spcPts val="1200"/>
              </a:spcBef>
            </a:pPr>
            <a:r>
              <a:rPr lang="fr-FR" altLang="fr-FR" sz="1800" dirty="0">
                <a:latin typeface="+mn-lt"/>
                <a:ea typeface="+mn-ea"/>
              </a:rPr>
              <a:t>Pour une augmentation du niveau de bruit des avions de 10 dB(A) ou de 10 événements de bruits d'avions</a:t>
            </a:r>
          </a:p>
          <a:p>
            <a:pPr marL="285750" indent="71438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altLang="fr-FR" sz="1800" kern="0" dirty="0">
                <a:latin typeface="+mn-lt"/>
                <a:ea typeface="ＭＳ Ｐゴシック" charset="-128"/>
                <a:cs typeface="Arial" pitchFamily="34" charset="0"/>
              </a:rPr>
              <a:t> Risque de dormir moins de six heures par nuit accru de 10 à 80 %, et de passer plus de neuf heures au lit (mécanisme d’adaptation à la privation de sommeil) augmenté de 10 à 60 % </a:t>
            </a:r>
          </a:p>
          <a:p>
            <a:pPr marL="285750" indent="71438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altLang="fr-FR" sz="1800" kern="0" dirty="0">
                <a:latin typeface="+mn-lt"/>
                <a:ea typeface="ＭＳ Ｐゴシック" charset="-128"/>
                <a:cs typeface="Arial" pitchFamily="34" charset="0"/>
              </a:rPr>
              <a:t> Risque d’insomnie d’endormissement et de maintien de sommeil augmenté de 10 à 30 % </a:t>
            </a:r>
          </a:p>
          <a:p>
            <a:pPr marL="285750" indent="71438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altLang="fr-FR" sz="1800" kern="0" dirty="0">
                <a:latin typeface="+mn-lt"/>
                <a:ea typeface="ＭＳ Ｐゴシック" charset="-128"/>
                <a:cs typeface="Arial" pitchFamily="34" charset="0"/>
              </a:rPr>
              <a:t> Augmentation d’amplitude de la fréquence cardiaque de 0,34 battement par minute lors du passage d’un avion augmentant de 10 dB(A) du niveau de bruit</a:t>
            </a:r>
          </a:p>
          <a:p>
            <a:pPr marL="342900" indent="-342900" algn="just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fr-FR" altLang="fr-FR" sz="2000" dirty="0">
                <a:latin typeface="Tahoma"/>
                <a:ea typeface="+mn-ea"/>
              </a:rPr>
              <a:t>Confirmation des résultats d’autres études </a:t>
            </a:r>
          </a:p>
          <a:p>
            <a:pPr marL="342900" lvl="0" indent="-342900" algn="just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fr-FR" altLang="fr-FR" sz="2000" dirty="0">
                <a:latin typeface="Tahoma"/>
                <a:ea typeface="+mn-ea"/>
              </a:rPr>
              <a:t>Très peu d’études au domicile des participants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46441C58-6F10-4AAC-B489-B6609B6B6766}"/>
              </a:ext>
            </a:extLst>
          </p:cNvPr>
          <p:cNvGrpSpPr>
            <a:grpSpLocks noChangeAspect="1"/>
          </p:cNvGrpSpPr>
          <p:nvPr/>
        </p:nvGrpSpPr>
        <p:grpSpPr>
          <a:xfrm>
            <a:off x="10675778" y="-10506"/>
            <a:ext cx="1518120" cy="5266097"/>
            <a:chOff x="10392000" y="-1"/>
            <a:chExt cx="1807286" cy="6269161"/>
          </a:xfrm>
        </p:grpSpPr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6548D001-FF3D-439A-9D3E-67437BC9F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2000" y="-1"/>
              <a:ext cx="1800000" cy="1206217"/>
            </a:xfrm>
            <a:prstGeom prst="rect">
              <a:avLst/>
            </a:prstGeom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2E243B64-F6E4-41CE-B8EF-2767CDA43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2156" y="1206218"/>
              <a:ext cx="1800000" cy="1197865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42A48F19-2ADA-42C8-8DB8-C8915FDCC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6866" y="2404435"/>
              <a:ext cx="1800000" cy="1200000"/>
            </a:xfrm>
            <a:prstGeom prst="rect">
              <a:avLst/>
            </a:prstGeom>
          </p:spPr>
        </p:pic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4B8E5C89-AC36-4B9C-A33B-61E2EF20C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9286" y="3599668"/>
              <a:ext cx="1800000" cy="2669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7754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781302" y="2902922"/>
            <a:ext cx="9207498" cy="1516678"/>
          </a:xfrm>
        </p:spPr>
        <p:txBody>
          <a:bodyPr/>
          <a:lstStyle/>
          <a:p>
            <a:pPr algn="ctr"/>
            <a:r>
              <a:rPr lang="fr-FR" sz="3200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875896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781302" y="2902922"/>
            <a:ext cx="9207498" cy="1516678"/>
          </a:xfrm>
        </p:spPr>
        <p:txBody>
          <a:bodyPr/>
          <a:lstStyle/>
          <a:p>
            <a:pPr algn="ctr"/>
            <a:r>
              <a:rPr lang="fr-FR" sz="3200" dirty="0"/>
              <a:t>Partenaires/Assistance technique/</a:t>
            </a:r>
            <a:br>
              <a:rPr lang="fr-FR" sz="3200" dirty="0"/>
            </a:br>
            <a:r>
              <a:rPr lang="fr-FR" sz="3200" dirty="0"/>
              <a:t>Financeurs</a:t>
            </a:r>
          </a:p>
        </p:txBody>
      </p:sp>
    </p:spTree>
    <p:extLst>
      <p:ext uri="{BB962C8B-B14F-4D97-AF65-F5344CB8AC3E}">
        <p14:creationId xmlns:p14="http://schemas.microsoft.com/office/powerpoint/2010/main" val="6251287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1A0C6B64-2878-41E9-85F6-8DD2EFDC3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200" dirty="0"/>
              <a:t>Conclusions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83AC6D-D21F-46BD-8713-E9B03217E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990600"/>
            <a:ext cx="10287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9pPr>
          </a:lstStyle>
          <a:p>
            <a:pPr marL="342900" indent="-342900" algn="just"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fr-FR" altLang="fr-FR" sz="2000" b="1" dirty="0">
                <a:latin typeface="+mn-lt"/>
                <a:ea typeface="+mn-ea"/>
              </a:rPr>
              <a:t>Étude écologique</a:t>
            </a:r>
          </a:p>
          <a:p>
            <a:pPr marL="719138" lvl="2" indent="-358775" algn="just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fr-FR" altLang="fr-FR" sz="2000" kern="0" dirty="0">
                <a:latin typeface="+mn-lt"/>
                <a:ea typeface="ＭＳ Ｐゴシック" charset="-128"/>
                <a:cs typeface="Arial" pitchFamily="34" charset="0"/>
              </a:rPr>
              <a:t>Augmentation de l’exposition au bruit des avions associée à une mortalité plus élevée par maladie cardiovasculaire</a:t>
            </a:r>
          </a:p>
          <a:p>
            <a:pPr marL="719138" lvl="2" indent="-358775" algn="just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fr-FR" altLang="fr-FR" sz="2000" kern="0" dirty="0">
                <a:latin typeface="+mn-lt"/>
                <a:ea typeface="ＭＳ Ｐゴシック" charset="-128"/>
                <a:cs typeface="Arial" pitchFamily="34" charset="0"/>
              </a:rPr>
              <a:t>Confirmation des résultats d’autres études</a:t>
            </a:r>
          </a:p>
          <a:p>
            <a:pPr marL="719138" lvl="2" indent="-358775" algn="just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fr-FR" altLang="fr-FR" sz="2000" kern="0" dirty="0">
                <a:latin typeface="+mn-lt"/>
                <a:ea typeface="ＭＳ Ｐゴシック" charset="-128"/>
                <a:cs typeface="Arial" pitchFamily="34" charset="0"/>
              </a:rPr>
              <a:t>À confirmer par études individuelles</a:t>
            </a:r>
          </a:p>
          <a:p>
            <a:pPr marL="342900" indent="-342900" algn="just"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fr-FR" altLang="fr-FR" sz="2000" b="1" dirty="0">
                <a:latin typeface="+mn-lt"/>
                <a:ea typeface="+mn-ea"/>
              </a:rPr>
              <a:t>Étude longitudinale et étude sommeil</a:t>
            </a:r>
          </a:p>
          <a:p>
            <a:pPr marL="357188" indent="0" algn="just">
              <a:spcBef>
                <a:spcPts val="600"/>
              </a:spcBef>
            </a:pPr>
            <a:r>
              <a:rPr lang="fr-FR" altLang="fr-FR" sz="2000" kern="0" dirty="0">
                <a:latin typeface="+mn-lt"/>
                <a:ea typeface="ＭＳ Ｐゴシック" charset="-128"/>
                <a:cs typeface="Arial" pitchFamily="34" charset="0"/>
              </a:rPr>
              <a:t>L’exposition au bruit des avions, en France comme ailleurs, a des effets délétères sur :</a:t>
            </a:r>
          </a:p>
          <a:p>
            <a:pPr marL="700088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altLang="fr-FR" sz="2000" kern="0" dirty="0">
                <a:latin typeface="+mn-lt"/>
                <a:ea typeface="ＭＳ Ｐゴシック" charset="-128"/>
                <a:cs typeface="Arial" pitchFamily="34" charset="0"/>
              </a:rPr>
              <a:t>État de santé perçu</a:t>
            </a:r>
          </a:p>
          <a:p>
            <a:pPr marL="700088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altLang="fr-FR" sz="2000" kern="0" dirty="0">
                <a:latin typeface="+mn-lt"/>
                <a:ea typeface="ＭＳ Ｐゴシック" charset="-128"/>
                <a:cs typeface="Arial" pitchFamily="34" charset="0"/>
              </a:rPr>
              <a:t>Santé psychologique</a:t>
            </a:r>
          </a:p>
          <a:p>
            <a:pPr marL="700088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altLang="fr-FR" sz="2000" kern="0" dirty="0">
                <a:latin typeface="+mn-lt"/>
                <a:ea typeface="ＭＳ Ｐゴシック" charset="-128"/>
                <a:cs typeface="Arial" pitchFamily="34" charset="0"/>
              </a:rPr>
              <a:t>Gêne</a:t>
            </a:r>
          </a:p>
          <a:p>
            <a:pPr marL="700088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altLang="fr-FR" sz="2000" kern="0" dirty="0">
                <a:latin typeface="+mn-lt"/>
                <a:ea typeface="ＭＳ Ｐゴシック" charset="-128"/>
                <a:cs typeface="Arial" pitchFamily="34" charset="0"/>
              </a:rPr>
              <a:t>Quantité et qualité du sommeil</a:t>
            </a:r>
          </a:p>
          <a:p>
            <a:pPr marL="700088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altLang="fr-FR" sz="2000" kern="0" dirty="0">
                <a:latin typeface="+mn-lt"/>
                <a:ea typeface="ＭＳ Ｐゴシック" charset="-128"/>
                <a:cs typeface="Arial" pitchFamily="34" charset="0"/>
              </a:rPr>
              <a:t>Systèmes endocrinien et cardiovasculaire</a:t>
            </a:r>
          </a:p>
          <a:p>
            <a:pPr marL="342900" indent="-342900" algn="just"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fr-FR" altLang="fr-FR" sz="2000" b="1" dirty="0">
                <a:latin typeface="+mn-lt"/>
                <a:ea typeface="+mn-ea"/>
              </a:rPr>
              <a:t>Validité de ces résultats renforcée par ceux de l’analyse longitudinale de l’ensemble des données recueillies en 2013, 2015 et 2017</a:t>
            </a:r>
            <a:endParaRPr lang="fr-FR" altLang="fr-FR" sz="2000" kern="0" dirty="0">
              <a:latin typeface="+mn-lt"/>
              <a:ea typeface="ＭＳ Ｐゴシック" charset="-128"/>
              <a:cs typeface="Arial" pitchFamily="34" charset="0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46441C58-6F10-4AAC-B489-B6609B6B6766}"/>
              </a:ext>
            </a:extLst>
          </p:cNvPr>
          <p:cNvGrpSpPr>
            <a:grpSpLocks noChangeAspect="1"/>
          </p:cNvGrpSpPr>
          <p:nvPr/>
        </p:nvGrpSpPr>
        <p:grpSpPr>
          <a:xfrm>
            <a:off x="10675778" y="-10506"/>
            <a:ext cx="1518120" cy="5266097"/>
            <a:chOff x="10392000" y="-1"/>
            <a:chExt cx="1807286" cy="6269161"/>
          </a:xfrm>
        </p:grpSpPr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6548D001-FF3D-439A-9D3E-67437BC9F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2000" y="-1"/>
              <a:ext cx="1800000" cy="1206217"/>
            </a:xfrm>
            <a:prstGeom prst="rect">
              <a:avLst/>
            </a:prstGeom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2E243B64-F6E4-41CE-B8EF-2767CDA43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2156" y="1206218"/>
              <a:ext cx="1800000" cy="1197865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42A48F19-2ADA-42C8-8DB8-C8915FDCC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6866" y="2404435"/>
              <a:ext cx="1800000" cy="1200000"/>
            </a:xfrm>
            <a:prstGeom prst="rect">
              <a:avLst/>
            </a:prstGeom>
          </p:spPr>
        </p:pic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4B8E5C89-AC36-4B9C-A33B-61E2EF20C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9286" y="3599668"/>
              <a:ext cx="1800000" cy="2669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45696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1A0C6B64-2878-41E9-85F6-8DD2EFDC3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200" dirty="0"/>
              <a:t>Bilan des publications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83AC6D-D21F-46BD-8713-E9B03217E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447800"/>
            <a:ext cx="10287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9pPr>
          </a:lstStyle>
          <a:p>
            <a:pPr marL="342900" indent="-342900" algn="just"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fr-FR" altLang="fr-FR" sz="2000" b="1" dirty="0">
                <a:latin typeface="+mn-lt"/>
                <a:ea typeface="+mn-ea"/>
              </a:rPr>
              <a:t>16 articles </a:t>
            </a:r>
            <a:r>
              <a:rPr lang="fr-FR" altLang="fr-FR" sz="2000" dirty="0">
                <a:latin typeface="+mn-lt"/>
                <a:ea typeface="+mn-ea"/>
              </a:rPr>
              <a:t>dans des revues à comité de lecture dont trois issus d’une collaboration européenne</a:t>
            </a:r>
          </a:p>
          <a:p>
            <a:pPr marL="342900" indent="-342900" algn="just"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fr-FR" altLang="fr-FR" sz="2000" b="1" dirty="0">
                <a:latin typeface="+mn-lt"/>
                <a:ea typeface="+mn-ea"/>
              </a:rPr>
              <a:t>2 thèses </a:t>
            </a:r>
            <a:r>
              <a:rPr lang="fr-FR" altLang="fr-FR" sz="2000" dirty="0">
                <a:latin typeface="+mn-lt"/>
                <a:ea typeface="+mn-ea"/>
              </a:rPr>
              <a:t>(AM </a:t>
            </a:r>
            <a:r>
              <a:rPr lang="fr-FR" altLang="fr-FR" sz="2000" dirty="0" err="1">
                <a:latin typeface="+mn-lt"/>
                <a:ea typeface="+mn-ea"/>
              </a:rPr>
              <a:t>Nassur</a:t>
            </a:r>
            <a:r>
              <a:rPr lang="fr-FR" altLang="fr-FR" sz="2000" dirty="0">
                <a:latin typeface="+mn-lt"/>
                <a:ea typeface="+mn-ea"/>
              </a:rPr>
              <a:t>, 2018 et C Baudin, 2019)</a:t>
            </a:r>
          </a:p>
          <a:p>
            <a:pPr marL="342900" indent="-342900" algn="just"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fr-FR" altLang="fr-FR" sz="2000" dirty="0">
                <a:latin typeface="+mn-lt"/>
                <a:ea typeface="+mn-ea"/>
              </a:rPr>
              <a:t>24 communications orales avec actes, 15 sans actes, 8 posters dans congrès national/international  </a:t>
            </a:r>
          </a:p>
          <a:p>
            <a:pPr marL="342900" indent="-342900" algn="just"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fr-FR" altLang="fr-FR" sz="2000" dirty="0">
                <a:latin typeface="+mn-lt"/>
                <a:ea typeface="+mn-ea"/>
              </a:rPr>
              <a:t>20 rapports de recherche et 4 rapports de stage (L3 et M2)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46441C58-6F10-4AAC-B489-B6609B6B6766}"/>
              </a:ext>
            </a:extLst>
          </p:cNvPr>
          <p:cNvGrpSpPr>
            <a:grpSpLocks noChangeAspect="1"/>
          </p:cNvGrpSpPr>
          <p:nvPr/>
        </p:nvGrpSpPr>
        <p:grpSpPr>
          <a:xfrm>
            <a:off x="10675778" y="-10506"/>
            <a:ext cx="1518120" cy="5266097"/>
            <a:chOff x="10392000" y="-1"/>
            <a:chExt cx="1807286" cy="6269161"/>
          </a:xfrm>
        </p:grpSpPr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6548D001-FF3D-439A-9D3E-67437BC9F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2000" y="-1"/>
              <a:ext cx="1800000" cy="1206217"/>
            </a:xfrm>
            <a:prstGeom prst="rect">
              <a:avLst/>
            </a:prstGeom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2E243B64-F6E4-41CE-B8EF-2767CDA43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2156" y="1206218"/>
              <a:ext cx="1800000" cy="1197865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42A48F19-2ADA-42C8-8DB8-C8915FDCC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6866" y="2404435"/>
              <a:ext cx="1800000" cy="1200000"/>
            </a:xfrm>
            <a:prstGeom prst="rect">
              <a:avLst/>
            </a:prstGeom>
          </p:spPr>
        </p:pic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4B8E5C89-AC36-4B9C-A33B-61E2EF20C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9286" y="3599668"/>
              <a:ext cx="1800000" cy="2669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38609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781302" y="2902922"/>
            <a:ext cx="9207498" cy="1516678"/>
          </a:xfrm>
        </p:spPr>
        <p:txBody>
          <a:bodyPr/>
          <a:lstStyle/>
          <a:p>
            <a:pPr algn="ctr"/>
            <a:r>
              <a:rPr lang="fr-FR" sz="3200" dirty="0"/>
              <a:t>Perspectives</a:t>
            </a:r>
          </a:p>
        </p:txBody>
      </p:sp>
    </p:spTree>
    <p:extLst>
      <p:ext uri="{BB962C8B-B14F-4D97-AF65-F5344CB8AC3E}">
        <p14:creationId xmlns:p14="http://schemas.microsoft.com/office/powerpoint/2010/main" val="31361387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1A0C6B64-2878-41E9-85F6-8DD2EFDC3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200" dirty="0"/>
              <a:t>Perspectives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83AC6D-D21F-46BD-8713-E9B03217E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102108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9pPr>
          </a:lstStyle>
          <a:p>
            <a:pPr marL="342900" indent="-342900" algn="just"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fr-FR" altLang="fr-FR" sz="2000" b="1" dirty="0">
                <a:latin typeface="+mn-lt"/>
                <a:ea typeface="+mn-ea"/>
              </a:rPr>
              <a:t>Étude longitudinale</a:t>
            </a:r>
          </a:p>
          <a:p>
            <a:pPr marL="719138" lvl="2" indent="-358775" algn="just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fr-FR" altLang="fr-FR" sz="2000" kern="0" dirty="0">
                <a:latin typeface="+mn-lt"/>
                <a:ea typeface="ＭＳ Ｐゴシック" charset="-128"/>
                <a:cs typeface="Arial" pitchFamily="34" charset="0"/>
              </a:rPr>
              <a:t>Analyses transversales (2015, 2017)</a:t>
            </a:r>
          </a:p>
          <a:p>
            <a:pPr marL="719138" lvl="2" indent="-358775" algn="just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fr-FR" altLang="fr-FR" sz="2000" kern="0" dirty="0">
                <a:latin typeface="+mn-lt"/>
                <a:ea typeface="ＭＳ Ｐゴシック" charset="-128"/>
                <a:cs typeface="Arial" pitchFamily="34" charset="0"/>
              </a:rPr>
              <a:t>Analyses longitudinales (2013, 2015, 2017)</a:t>
            </a:r>
          </a:p>
          <a:p>
            <a:pPr marL="342900" indent="-342900" algn="just"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fr-FR" altLang="fr-FR" sz="2000" b="1" dirty="0">
                <a:latin typeface="+mn-lt"/>
                <a:ea typeface="+mn-ea"/>
              </a:rPr>
              <a:t>Étude sommeil</a:t>
            </a:r>
          </a:p>
          <a:p>
            <a:pPr marL="719138" lvl="2" indent="-358775" algn="just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fr-FR" altLang="fr-FR" sz="2000" kern="0" dirty="0">
                <a:latin typeface="+mn-lt"/>
                <a:ea typeface="ＭＳ Ｐゴシック" charset="-128"/>
                <a:cs typeface="Arial" pitchFamily="34" charset="0"/>
              </a:rPr>
              <a:t>Analyses transversales des instrumentations 2 et 3</a:t>
            </a:r>
          </a:p>
          <a:p>
            <a:pPr marL="719138" lvl="2" indent="-358775" algn="just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fr-FR" altLang="fr-FR" sz="2000" kern="0" dirty="0">
                <a:latin typeface="+mn-lt"/>
                <a:ea typeface="ＭＳ Ｐゴシック" charset="-128"/>
                <a:cs typeface="Arial" pitchFamily="34" charset="0"/>
              </a:rPr>
              <a:t>Analyses longitudinales des trois instrumentations</a:t>
            </a:r>
          </a:p>
          <a:p>
            <a:pPr marL="342900" indent="-342900" algn="just"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fr-FR" altLang="fr-FR" sz="2000" b="1" dirty="0">
                <a:latin typeface="+mn-lt"/>
                <a:ea typeface="+mn-ea"/>
              </a:rPr>
              <a:t>Collaboration européenne </a:t>
            </a:r>
          </a:p>
          <a:p>
            <a:pPr marL="719138" lvl="2" indent="-358775" algn="just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fr-FR" altLang="fr-FR" sz="2000" kern="0" dirty="0">
                <a:latin typeface="+mn-lt"/>
                <a:ea typeface="ＭＳ Ｐゴシック" charset="-128"/>
                <a:cs typeface="Arial" pitchFamily="34" charset="0"/>
              </a:rPr>
              <a:t>Analyse conjointe des données de DEBATS, HYENA (six aéroports européens) et NORAH (Francfort)</a:t>
            </a:r>
          </a:p>
          <a:p>
            <a:pPr marL="342900" indent="-342900" algn="just"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fr-FR" altLang="fr-FR" sz="2000" b="1" dirty="0">
                <a:latin typeface="+mn-lt"/>
                <a:ea typeface="+mn-ea"/>
              </a:rPr>
              <a:t>Thèse (financée par Univ Eiffel, codirigée par Inserm) </a:t>
            </a:r>
          </a:p>
          <a:p>
            <a:pPr marL="719138" lvl="2" indent="-358775" algn="just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fr-FR" altLang="fr-FR" sz="2000" kern="0" dirty="0">
                <a:latin typeface="+mn-lt"/>
                <a:ea typeface="ＭＳ Ｐゴシック" charset="-128"/>
                <a:cs typeface="Arial" pitchFamily="34" charset="0"/>
              </a:rPr>
              <a:t>Étude du rôle médiateur et modérateur de certains facteurs (dont gêne et sensibilité au bruit) dans les associations entre exposition au bruit et événements néfastes sur la santé</a:t>
            </a:r>
          </a:p>
          <a:p>
            <a:pPr marL="342900" indent="-342900" algn="just">
              <a:spcBef>
                <a:spcPts val="3000"/>
              </a:spcBef>
              <a:buFont typeface="Wingdings" panose="05000000000000000000" pitchFamily="2" charset="2"/>
              <a:buChar char="§"/>
            </a:pPr>
            <a:endParaRPr lang="fr-FR" altLang="fr-FR" sz="2000" b="1" dirty="0">
              <a:latin typeface="+mn-lt"/>
              <a:ea typeface="+mn-ea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46441C58-6F10-4AAC-B489-B6609B6B6766}"/>
              </a:ext>
            </a:extLst>
          </p:cNvPr>
          <p:cNvGrpSpPr>
            <a:grpSpLocks noChangeAspect="1"/>
          </p:cNvGrpSpPr>
          <p:nvPr/>
        </p:nvGrpSpPr>
        <p:grpSpPr>
          <a:xfrm>
            <a:off x="10675778" y="-10506"/>
            <a:ext cx="1518120" cy="5266097"/>
            <a:chOff x="10392000" y="-1"/>
            <a:chExt cx="1807286" cy="6269161"/>
          </a:xfrm>
        </p:grpSpPr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6548D001-FF3D-439A-9D3E-67437BC9F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2000" y="-1"/>
              <a:ext cx="1800000" cy="1206217"/>
            </a:xfrm>
            <a:prstGeom prst="rect">
              <a:avLst/>
            </a:prstGeom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2E243B64-F6E4-41CE-B8EF-2767CDA43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2156" y="1206218"/>
              <a:ext cx="1800000" cy="1197865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42A48F19-2ADA-42C8-8DB8-C8915FDCC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6866" y="2404435"/>
              <a:ext cx="1800000" cy="1200000"/>
            </a:xfrm>
            <a:prstGeom prst="rect">
              <a:avLst/>
            </a:prstGeom>
          </p:spPr>
        </p:pic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4B8E5C89-AC36-4B9C-A33B-61E2EF20C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9286" y="3599668"/>
              <a:ext cx="1800000" cy="2669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65421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1A0C6B64-2878-41E9-85F6-8DD2EFDC3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784" y="304800"/>
            <a:ext cx="8508016" cy="781912"/>
          </a:xfrm>
        </p:spPr>
        <p:txBody>
          <a:bodyPr/>
          <a:lstStyle/>
          <a:p>
            <a:pPr algn="ctr"/>
            <a:r>
              <a:rPr lang="fr-FR" sz="3200" dirty="0"/>
              <a:t>http://debats-avions.ifsttar.fr  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277F6C8E-C367-4171-93F4-3D7D66AAD419}"/>
              </a:ext>
            </a:extLst>
          </p:cNvPr>
          <p:cNvGrpSpPr>
            <a:grpSpLocks noChangeAspect="1"/>
          </p:cNvGrpSpPr>
          <p:nvPr/>
        </p:nvGrpSpPr>
        <p:grpSpPr>
          <a:xfrm>
            <a:off x="10675778" y="-10506"/>
            <a:ext cx="1518120" cy="5266097"/>
            <a:chOff x="10392000" y="-1"/>
            <a:chExt cx="1807286" cy="6269161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1888C3E5-0559-44FB-AD47-B12472B37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2000" y="-1"/>
              <a:ext cx="1800000" cy="1206217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7AED09A0-F2A3-4ECA-8C81-B23B02450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2156" y="1206218"/>
              <a:ext cx="1800000" cy="1197865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50C3C518-C21D-444A-9A84-FB0FC4FA8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6866" y="2404435"/>
              <a:ext cx="1800000" cy="1200000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5C98B1AE-D660-4704-AA7B-82406E51C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9286" y="3599668"/>
              <a:ext cx="1800000" cy="2669492"/>
            </a:xfrm>
            <a:prstGeom prst="rect">
              <a:avLst/>
            </a:prstGeom>
          </p:spPr>
        </p:pic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6C93F612-DB90-4BAB-A8A2-8029F72229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3368" y="1010793"/>
            <a:ext cx="5188077" cy="577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328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781302" y="2902922"/>
            <a:ext cx="9207498" cy="1516678"/>
          </a:xfrm>
        </p:spPr>
        <p:txBody>
          <a:bodyPr/>
          <a:lstStyle/>
          <a:p>
            <a:pPr algn="ctr"/>
            <a:r>
              <a:rPr lang="fr-FR" sz="3200" dirty="0"/>
              <a:t>Remerciements</a:t>
            </a:r>
          </a:p>
        </p:txBody>
      </p:sp>
    </p:spTree>
    <p:extLst>
      <p:ext uri="{BB962C8B-B14F-4D97-AF65-F5344CB8AC3E}">
        <p14:creationId xmlns:p14="http://schemas.microsoft.com/office/powerpoint/2010/main" val="33747663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1A0C6B64-2878-41E9-85F6-8DD2EFDC3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200" dirty="0"/>
              <a:t>Remerciements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83E6247-C7EE-49BA-9A58-5A382C378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95400"/>
            <a:ext cx="9372600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9pPr>
          </a:lstStyle>
          <a:p>
            <a:pPr marL="342900" indent="-342900" algn="just"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fr-FR" altLang="fr-FR" sz="2000" dirty="0" err="1">
                <a:latin typeface="+mn-lt"/>
                <a:ea typeface="+mn-ea"/>
              </a:rPr>
              <a:t>Acnusa</a:t>
            </a:r>
            <a:endParaRPr lang="fr-FR" altLang="fr-FR" sz="2000" dirty="0">
              <a:latin typeface="+mn-lt"/>
              <a:ea typeface="+mn-ea"/>
            </a:endParaRPr>
          </a:p>
          <a:p>
            <a:pPr marL="342900" indent="-342900" algn="just"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fr-FR" altLang="fr-FR" sz="2000" dirty="0">
                <a:latin typeface="+mn-lt"/>
                <a:ea typeface="+mn-ea"/>
              </a:rPr>
              <a:t>Financeurs : DGS, DGPR, DGAC, Anses, </a:t>
            </a:r>
            <a:r>
              <a:rPr lang="fr-FR" altLang="fr-FR" sz="2000" dirty="0" err="1">
                <a:latin typeface="+mn-lt"/>
                <a:ea typeface="+mn-ea"/>
              </a:rPr>
              <a:t>Acnusa</a:t>
            </a:r>
            <a:r>
              <a:rPr lang="fr-FR" altLang="fr-FR" sz="2000" dirty="0">
                <a:latin typeface="+mn-lt"/>
                <a:ea typeface="+mn-ea"/>
              </a:rPr>
              <a:t>, Université Gustave Eiffel</a:t>
            </a:r>
          </a:p>
          <a:p>
            <a:pPr marL="342900" indent="-342900" algn="just"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fr-FR" altLang="fr-FR" sz="2000" dirty="0">
                <a:latin typeface="+mn-lt"/>
                <a:ea typeface="+mn-ea"/>
              </a:rPr>
              <a:t>Collaborateurs et partenaires : Marie Lefèvre, Clémence Baudin (IRSN), Ali-Mohamed </a:t>
            </a:r>
            <a:r>
              <a:rPr lang="fr-FR" altLang="fr-FR" sz="2000" dirty="0" err="1">
                <a:latin typeface="+mn-lt"/>
                <a:ea typeface="+mn-ea"/>
              </a:rPr>
              <a:t>Nassur</a:t>
            </a:r>
            <a:r>
              <a:rPr lang="fr-FR" altLang="fr-FR" sz="2000" dirty="0">
                <a:latin typeface="+mn-lt"/>
                <a:ea typeface="+mn-ea"/>
              </a:rPr>
              <a:t> (Santé Publique France), </a:t>
            </a:r>
            <a:r>
              <a:rPr lang="fr-FR" altLang="fr-FR" sz="2000" dirty="0" err="1">
                <a:latin typeface="+mn-lt"/>
                <a:ea typeface="+mn-ea"/>
              </a:rPr>
              <a:t>Liacine</a:t>
            </a:r>
            <a:r>
              <a:rPr lang="fr-FR" altLang="fr-FR" sz="2000" dirty="0">
                <a:latin typeface="+mn-lt"/>
                <a:ea typeface="+mn-ea"/>
              </a:rPr>
              <a:t> </a:t>
            </a:r>
            <a:r>
              <a:rPr lang="fr-FR" altLang="fr-FR" sz="2000" dirty="0" err="1">
                <a:latin typeface="+mn-lt"/>
                <a:ea typeface="+mn-ea"/>
              </a:rPr>
              <a:t>Bouaoun</a:t>
            </a:r>
            <a:r>
              <a:rPr lang="fr-FR" altLang="fr-FR" sz="2000" dirty="0">
                <a:latin typeface="+mn-lt"/>
                <a:ea typeface="+mn-ea"/>
              </a:rPr>
              <a:t> (IARC), </a:t>
            </a:r>
            <a:r>
              <a:rPr lang="fr-FR" altLang="fr-FR" sz="2000" dirty="0" err="1">
                <a:latin typeface="+mn-lt"/>
                <a:ea typeface="+mn-ea"/>
              </a:rPr>
              <a:t>Bruitparif</a:t>
            </a:r>
            <a:r>
              <a:rPr lang="fr-FR" altLang="fr-FR" sz="2000" dirty="0">
                <a:latin typeface="+mn-lt"/>
                <a:ea typeface="+mn-ea"/>
              </a:rPr>
              <a:t>, Marie-Christine Carlier (HCL), Patricia </a:t>
            </a:r>
            <a:r>
              <a:rPr lang="fr-FR" altLang="fr-FR" sz="2000" dirty="0" err="1">
                <a:latin typeface="+mn-lt"/>
                <a:ea typeface="+mn-ea"/>
              </a:rPr>
              <a:t>Champelovier</a:t>
            </a:r>
            <a:r>
              <a:rPr lang="fr-FR" altLang="fr-FR" sz="2000" dirty="0">
                <a:latin typeface="+mn-lt"/>
                <a:ea typeface="+mn-ea"/>
              </a:rPr>
              <a:t> (Univ Eiffel), Lise </a:t>
            </a:r>
            <a:r>
              <a:rPr lang="fr-FR" altLang="fr-FR" sz="2000" dirty="0" err="1">
                <a:latin typeface="+mn-lt"/>
                <a:ea typeface="+mn-ea"/>
              </a:rPr>
              <a:t>Giorgis</a:t>
            </a:r>
            <a:r>
              <a:rPr lang="fr-FR" altLang="fr-FR" sz="2000" dirty="0">
                <a:latin typeface="+mn-lt"/>
                <a:ea typeface="+mn-ea"/>
              </a:rPr>
              <a:t>-Allemand (Univ Eiffel), </a:t>
            </a:r>
            <a:r>
              <a:rPr lang="fr-FR" altLang="fr-FR" sz="2000" dirty="0" err="1">
                <a:latin typeface="+mn-lt"/>
                <a:ea typeface="+mn-ea"/>
              </a:rPr>
              <a:t>Aboud</a:t>
            </a:r>
            <a:r>
              <a:rPr lang="fr-FR" altLang="fr-FR" sz="2000" dirty="0">
                <a:latin typeface="+mn-lt"/>
                <a:ea typeface="+mn-ea"/>
              </a:rPr>
              <a:t> </a:t>
            </a:r>
            <a:r>
              <a:rPr lang="fr-FR" altLang="fr-FR" sz="2000" dirty="0" err="1">
                <a:latin typeface="+mn-lt"/>
                <a:ea typeface="+mn-ea"/>
              </a:rPr>
              <a:t>Kourieh</a:t>
            </a:r>
            <a:r>
              <a:rPr lang="fr-FR" altLang="fr-FR" sz="2000" dirty="0">
                <a:latin typeface="+mn-lt"/>
                <a:ea typeface="+mn-ea"/>
              </a:rPr>
              <a:t> (Univ Eiffel), Jacques Lambert et Damien Léger (Centre du sommeil et de la vigilance de l’Hôtel Dieu) et bien d’autres encore…</a:t>
            </a:r>
          </a:p>
          <a:p>
            <a:pPr marL="342900" indent="-342900" algn="just"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fr-FR" altLang="fr-FR" sz="2000" dirty="0">
                <a:latin typeface="+mn-lt"/>
                <a:ea typeface="+mn-ea"/>
              </a:rPr>
              <a:t>Tous les participants et leurs interviewers</a:t>
            </a:r>
          </a:p>
          <a:p>
            <a:pPr marL="342900" indent="-342900" algn="just">
              <a:spcBef>
                <a:spcPts val="3000"/>
              </a:spcBef>
              <a:buFont typeface="Wingdings" panose="05000000000000000000" pitchFamily="2" charset="2"/>
              <a:buChar char="§"/>
            </a:pPr>
            <a:endParaRPr lang="fr-FR" altLang="fr-FR" sz="2000" b="1" dirty="0">
              <a:latin typeface="+mn-lt"/>
              <a:ea typeface="+mn-ea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277F6C8E-C367-4171-93F4-3D7D66AAD419}"/>
              </a:ext>
            </a:extLst>
          </p:cNvPr>
          <p:cNvGrpSpPr>
            <a:grpSpLocks noChangeAspect="1"/>
          </p:cNvGrpSpPr>
          <p:nvPr/>
        </p:nvGrpSpPr>
        <p:grpSpPr>
          <a:xfrm>
            <a:off x="10675778" y="-10506"/>
            <a:ext cx="1518120" cy="5266097"/>
            <a:chOff x="10392000" y="-1"/>
            <a:chExt cx="1807286" cy="6269161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1888C3E5-0559-44FB-AD47-B12472B37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2000" y="-1"/>
              <a:ext cx="1800000" cy="1206217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7AED09A0-F2A3-4ECA-8C81-B23B02450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2156" y="1206218"/>
              <a:ext cx="1800000" cy="1197865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50C3C518-C21D-444A-9A84-FB0FC4FA8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6866" y="2404435"/>
              <a:ext cx="1800000" cy="1200000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5C98B1AE-D660-4704-AA7B-82406E51C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9286" y="3599668"/>
              <a:ext cx="1800000" cy="2669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45272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Anne-Sophie EVRARD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>
                <a:hlinkClick r:id="rId2"/>
              </a:rPr>
              <a:t>anne-sophie.evrard@univ-eiffel.fr</a:t>
            </a:r>
            <a:r>
              <a:rPr lang="fr-FR" dirty="0"/>
              <a:t>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04 72 14 24 63</a:t>
            </a:r>
          </a:p>
        </p:txBody>
      </p:sp>
    </p:spTree>
    <p:extLst>
      <p:ext uri="{BB962C8B-B14F-4D97-AF65-F5344CB8AC3E}">
        <p14:creationId xmlns:p14="http://schemas.microsoft.com/office/powerpoint/2010/main" val="29694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1A0C6B64-2878-41E9-85F6-8DD2EFDC3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200" dirty="0"/>
              <a:t>Partenaires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83E6247-C7EE-49BA-9A58-5A382C378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00" y="1439862"/>
            <a:ext cx="8737600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9pPr>
          </a:lstStyle>
          <a:p>
            <a:pPr marL="342900" indent="-342900" algn="just"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fr-FR" altLang="fr-FR" sz="2000" dirty="0">
                <a:latin typeface="+mn-lt"/>
                <a:ea typeface="+mn-ea"/>
              </a:rPr>
              <a:t>Université Gustave Eiffel (ex </a:t>
            </a:r>
            <a:r>
              <a:rPr lang="fr-FR" altLang="fr-FR" sz="2000" dirty="0" err="1">
                <a:latin typeface="+mn-lt"/>
                <a:ea typeface="+mn-ea"/>
              </a:rPr>
              <a:t>Ifsttar</a:t>
            </a:r>
            <a:r>
              <a:rPr lang="fr-FR" altLang="fr-FR" sz="2000" dirty="0">
                <a:latin typeface="+mn-lt"/>
                <a:ea typeface="+mn-ea"/>
              </a:rPr>
              <a:t>)</a:t>
            </a:r>
          </a:p>
          <a:p>
            <a:pPr marL="342900" indent="-342900" algn="just"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fr-FR" altLang="fr-FR" sz="2000" dirty="0" err="1">
                <a:latin typeface="+mn-lt"/>
                <a:ea typeface="+mn-ea"/>
              </a:rPr>
              <a:t>Bruitparif</a:t>
            </a:r>
            <a:r>
              <a:rPr lang="fr-FR" altLang="fr-FR" sz="2000" dirty="0">
                <a:latin typeface="+mn-lt"/>
                <a:ea typeface="+mn-ea"/>
              </a:rPr>
              <a:t>, Observatoire du bruit en Île-de-France </a:t>
            </a:r>
          </a:p>
          <a:p>
            <a:pPr marL="342900" indent="-342900" algn="just"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fr-FR" altLang="fr-FR" sz="2000" dirty="0">
                <a:latin typeface="+mn-lt"/>
                <a:ea typeface="+mn-ea"/>
              </a:rPr>
              <a:t>Centre du Sommeil et de la Vigilance de l’Hôtel Dieu de Paris</a:t>
            </a:r>
          </a:p>
          <a:p>
            <a:pPr marL="342900" indent="-342900" algn="just"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fr-FR" altLang="fr-FR" sz="2000" dirty="0">
                <a:latin typeface="+mn-lt"/>
                <a:ea typeface="+mn-ea"/>
              </a:rPr>
              <a:t>Centre Épidémiologique des Causes Médicales de Décès de l’Inserm (</a:t>
            </a:r>
            <a:r>
              <a:rPr lang="fr-FR" altLang="fr-FR" sz="2000" dirty="0" err="1">
                <a:latin typeface="+mn-lt"/>
                <a:ea typeface="+mn-ea"/>
              </a:rPr>
              <a:t>Cépi</a:t>
            </a:r>
            <a:r>
              <a:rPr lang="fr-FR" altLang="fr-FR" sz="2000" dirty="0">
                <a:latin typeface="+mn-lt"/>
                <a:ea typeface="+mn-ea"/>
              </a:rPr>
              <a:t>-DC-Inserm)</a:t>
            </a:r>
          </a:p>
          <a:p>
            <a:pPr marL="342900" indent="-342900" algn="just">
              <a:spcBef>
                <a:spcPts val="3000"/>
              </a:spcBef>
              <a:buFont typeface="Wingdings" panose="05000000000000000000" pitchFamily="2" charset="2"/>
              <a:buChar char="§"/>
            </a:pPr>
            <a:endParaRPr lang="fr-FR" altLang="fr-FR" sz="2000" b="1" dirty="0">
              <a:latin typeface="+mn-lt"/>
              <a:ea typeface="+mn-ea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277F6C8E-C367-4171-93F4-3D7D66AAD419}"/>
              </a:ext>
            </a:extLst>
          </p:cNvPr>
          <p:cNvGrpSpPr>
            <a:grpSpLocks noChangeAspect="1"/>
          </p:cNvGrpSpPr>
          <p:nvPr/>
        </p:nvGrpSpPr>
        <p:grpSpPr>
          <a:xfrm>
            <a:off x="10675778" y="-10506"/>
            <a:ext cx="1518120" cy="5266097"/>
            <a:chOff x="10392000" y="-1"/>
            <a:chExt cx="1807286" cy="6269161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1888C3E5-0559-44FB-AD47-B12472B37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2000" y="-1"/>
              <a:ext cx="1800000" cy="1206217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7AED09A0-F2A3-4ECA-8C81-B23B02450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2156" y="1206218"/>
              <a:ext cx="1800000" cy="1197865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50C3C518-C21D-444A-9A84-FB0FC4FA8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6866" y="2404435"/>
              <a:ext cx="1800000" cy="1200000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5C98B1AE-D660-4704-AA7B-82406E51C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9286" y="3599668"/>
              <a:ext cx="1800000" cy="2669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8440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1A0C6B64-2878-41E9-85F6-8DD2EFDC3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200" dirty="0"/>
              <a:t>Assistance technique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83E6247-C7EE-49BA-9A58-5A382C378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00" y="1339850"/>
            <a:ext cx="8737600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9pPr>
          </a:lstStyle>
          <a:p>
            <a:pPr marL="342900" indent="-342900" algn="just"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fr-FR" altLang="fr-FR" sz="2000" dirty="0">
                <a:latin typeface="+mn-lt"/>
                <a:ea typeface="+mn-ea"/>
              </a:rPr>
              <a:t>Laboratoire de Biochimie des Hospices Civils de Lyon</a:t>
            </a:r>
          </a:p>
          <a:p>
            <a:pPr marL="342900" indent="-342900" algn="just"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fr-FR" altLang="fr-FR" sz="2000" dirty="0">
                <a:latin typeface="+mn-lt"/>
                <a:ea typeface="+mn-ea"/>
              </a:rPr>
              <a:t>Aéroports de Paris</a:t>
            </a:r>
          </a:p>
          <a:p>
            <a:pPr marL="342900" indent="-342900" algn="just"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fr-FR" altLang="fr-FR" sz="2000" dirty="0">
                <a:latin typeface="+mn-lt"/>
                <a:ea typeface="+mn-ea"/>
              </a:rPr>
              <a:t>Direction de la sécurité de l’Aviation Civile Sud et Centre-Est</a:t>
            </a:r>
          </a:p>
          <a:p>
            <a:pPr marL="342900" indent="-342900" algn="just"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fr-FR" altLang="fr-FR" sz="2000" dirty="0" err="1">
                <a:latin typeface="+mn-lt"/>
                <a:ea typeface="+mn-ea"/>
              </a:rPr>
              <a:t>Acoucité</a:t>
            </a:r>
            <a:r>
              <a:rPr lang="fr-FR" altLang="fr-FR" sz="2000" dirty="0">
                <a:latin typeface="+mn-lt"/>
                <a:ea typeface="+mn-ea"/>
              </a:rPr>
              <a:t>, Observatoire de l’environnement sonore du Grand Lyon</a:t>
            </a:r>
          </a:p>
          <a:p>
            <a:pPr marL="342900" indent="-342900" algn="just"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fr-FR" altLang="fr-FR" sz="2000" dirty="0" err="1">
                <a:latin typeface="+mn-lt"/>
                <a:ea typeface="+mn-ea"/>
              </a:rPr>
              <a:t>Airparif</a:t>
            </a:r>
            <a:endParaRPr lang="fr-FR" altLang="fr-FR" sz="2000" dirty="0">
              <a:latin typeface="+mn-lt"/>
              <a:ea typeface="+mn-ea"/>
            </a:endParaRPr>
          </a:p>
          <a:p>
            <a:pPr marL="342900" indent="-342900" algn="just"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fr-FR" altLang="fr-FR" sz="2000" dirty="0">
                <a:latin typeface="+mn-lt"/>
                <a:ea typeface="+mn-ea"/>
              </a:rPr>
              <a:t>Air Rhône-Alpes</a:t>
            </a:r>
          </a:p>
          <a:p>
            <a:pPr marL="342900" indent="-342900" algn="just"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fr-FR" altLang="fr-FR" sz="2000" dirty="0" err="1">
                <a:latin typeface="+mn-lt"/>
                <a:ea typeface="+mn-ea"/>
              </a:rPr>
              <a:t>GfK</a:t>
            </a:r>
            <a:r>
              <a:rPr lang="fr-FR" altLang="fr-FR" sz="2000" dirty="0">
                <a:latin typeface="+mn-lt"/>
                <a:ea typeface="+mn-ea"/>
              </a:rPr>
              <a:t>-ISL, Institut de sondage</a:t>
            </a:r>
          </a:p>
          <a:p>
            <a:pPr marL="342900" indent="-342900" algn="just"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fr-FR" altLang="fr-FR" sz="2000" dirty="0">
                <a:latin typeface="+mn-lt"/>
                <a:ea typeface="+mn-ea"/>
              </a:rPr>
              <a:t>Etc… 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0576CE6D-6369-40F8-AC5F-E2E839CCC147}"/>
              </a:ext>
            </a:extLst>
          </p:cNvPr>
          <p:cNvGrpSpPr>
            <a:grpSpLocks noChangeAspect="1"/>
          </p:cNvGrpSpPr>
          <p:nvPr/>
        </p:nvGrpSpPr>
        <p:grpSpPr>
          <a:xfrm>
            <a:off x="10675778" y="-10506"/>
            <a:ext cx="1518120" cy="5266097"/>
            <a:chOff x="10392000" y="-1"/>
            <a:chExt cx="1807286" cy="6269161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3BAC52CE-E895-4D83-8438-C163DF4B46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2000" y="-1"/>
              <a:ext cx="1800000" cy="1206217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1786402A-0AD4-4D43-8134-C7E1DB805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2156" y="1206218"/>
              <a:ext cx="1800000" cy="1197865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BD7493D2-9223-48F4-9B1F-2C2972253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6866" y="2404435"/>
              <a:ext cx="1800000" cy="1200000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B3C41E9A-EE70-4B31-9718-F429DE357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9286" y="3599668"/>
              <a:ext cx="1800000" cy="2669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2962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1A0C6B64-2878-41E9-85F6-8DD2EFDC3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200" dirty="0"/>
              <a:t>Financeurs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83E6247-C7EE-49BA-9A58-5A382C378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87462"/>
            <a:ext cx="10007600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9pPr>
          </a:lstStyle>
          <a:p>
            <a:pPr marL="342900" indent="-342900" algn="just"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fr-FR" altLang="fr-FR" sz="2000" dirty="0">
                <a:latin typeface="+mn-lt"/>
                <a:ea typeface="+mn-ea"/>
              </a:rPr>
              <a:t>Direction Générale de la Santé (DGS)</a:t>
            </a:r>
          </a:p>
          <a:p>
            <a:pPr marL="342900" indent="-342900" algn="just"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fr-FR" altLang="fr-FR" sz="2000" dirty="0">
                <a:latin typeface="+mn-lt"/>
                <a:ea typeface="+mn-ea"/>
              </a:rPr>
              <a:t>Direction Générale de l’Aviation Civile (DGAC)</a:t>
            </a:r>
          </a:p>
          <a:p>
            <a:pPr marL="342900" indent="-342900" algn="just"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fr-FR" altLang="fr-FR" sz="2000" dirty="0">
                <a:latin typeface="+mn-lt"/>
                <a:ea typeface="+mn-ea"/>
              </a:rPr>
              <a:t>Direction Générale de la Prévention des Risques (DGPR)</a:t>
            </a:r>
          </a:p>
          <a:p>
            <a:pPr marL="342900" indent="-342900" algn="just"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fr-FR" altLang="fr-FR" sz="2000" dirty="0">
                <a:latin typeface="+mn-lt"/>
                <a:ea typeface="+mn-ea"/>
              </a:rPr>
              <a:t>Autorité de Contrôle des Nuisances Aéroportuaires (</a:t>
            </a:r>
            <a:r>
              <a:rPr lang="fr-FR" altLang="fr-FR" sz="2000" dirty="0" err="1">
                <a:latin typeface="+mn-lt"/>
                <a:ea typeface="+mn-ea"/>
              </a:rPr>
              <a:t>Acnusa</a:t>
            </a:r>
            <a:r>
              <a:rPr lang="fr-FR" altLang="fr-FR" sz="2000" dirty="0">
                <a:latin typeface="+mn-lt"/>
                <a:ea typeface="+mn-ea"/>
              </a:rPr>
              <a:t>)</a:t>
            </a:r>
          </a:p>
          <a:p>
            <a:pPr marL="342900" indent="-342900" algn="just"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fr-FR" altLang="fr-FR" sz="2000" dirty="0">
                <a:latin typeface="+mn-lt"/>
                <a:ea typeface="+mn-ea"/>
              </a:rPr>
              <a:t>Agence nationale de sécurité sanitaire Alimentation, Environnement, Travail (Anses)</a:t>
            </a:r>
          </a:p>
          <a:p>
            <a:pPr marL="342900" indent="-342900" algn="just"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fr-FR" altLang="fr-FR" sz="2000" dirty="0">
                <a:latin typeface="+mn-lt"/>
                <a:ea typeface="+mn-ea"/>
              </a:rPr>
              <a:t>Université Gustave Eiffel (ex </a:t>
            </a:r>
            <a:r>
              <a:rPr lang="fr-FR" altLang="fr-FR" sz="2000" dirty="0" err="1">
                <a:latin typeface="+mn-lt"/>
                <a:ea typeface="+mn-ea"/>
              </a:rPr>
              <a:t>Ifsttar</a:t>
            </a:r>
            <a:r>
              <a:rPr lang="fr-FR" altLang="fr-FR" sz="2000" dirty="0">
                <a:latin typeface="+mn-lt"/>
                <a:ea typeface="+mn-ea"/>
              </a:rPr>
              <a:t>)</a:t>
            </a:r>
          </a:p>
        </p:txBody>
      </p:sp>
      <p:pic>
        <p:nvPicPr>
          <p:cNvPr id="6" name="Image 10" descr="dgac.jpg">
            <a:extLst>
              <a:ext uri="{FF2B5EF4-FFF2-40B4-BE49-F238E27FC236}">
                <a16:creationId xmlns:a16="http://schemas.microsoft.com/office/drawing/2014/main" id="{B9ABDDD2-F3C7-46F8-A47F-504D0E29B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695" y="5586862"/>
            <a:ext cx="7810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2">
            <a:extLst>
              <a:ext uri="{FF2B5EF4-FFF2-40B4-BE49-F238E27FC236}">
                <a16:creationId xmlns:a16="http://schemas.microsoft.com/office/drawing/2014/main" id="{670AB9C6-6623-4053-AFAD-70111FCDAB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371" y="5547176"/>
            <a:ext cx="101758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Image4">
            <a:extLst>
              <a:ext uri="{FF2B5EF4-FFF2-40B4-BE49-F238E27FC236}">
                <a16:creationId xmlns:a16="http://schemas.microsoft.com/office/drawing/2014/main" id="{DE1EF7C1-34C9-4264-A0C1-2C63A1228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451" y="5781330"/>
            <a:ext cx="1228725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">
            <a:extLst>
              <a:ext uri="{FF2B5EF4-FFF2-40B4-BE49-F238E27FC236}">
                <a16:creationId xmlns:a16="http://schemas.microsoft.com/office/drawing/2014/main" id="{CB2E6F58-AB92-4486-B7ED-947F117BB2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440017"/>
            <a:ext cx="1363662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1">
            <a:extLst>
              <a:ext uri="{FF2B5EF4-FFF2-40B4-BE49-F238E27FC236}">
                <a16:creationId xmlns:a16="http://schemas.microsoft.com/office/drawing/2014/main" id="{1AD7B27F-3620-4BCD-90A2-C4F4EDD726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26" y="5446368"/>
            <a:ext cx="1296987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59DCD916-6CBB-4201-96F2-2A16C47349A6}"/>
              </a:ext>
            </a:extLst>
          </p:cNvPr>
          <p:cNvGrpSpPr>
            <a:grpSpLocks noChangeAspect="1"/>
          </p:cNvGrpSpPr>
          <p:nvPr/>
        </p:nvGrpSpPr>
        <p:grpSpPr>
          <a:xfrm>
            <a:off x="10675778" y="-10506"/>
            <a:ext cx="1518120" cy="5266097"/>
            <a:chOff x="10392000" y="-1"/>
            <a:chExt cx="1807286" cy="6269161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DC3DDA73-DF71-46D6-AF18-72D2A565D0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2000" y="-1"/>
              <a:ext cx="1800000" cy="1206217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45C81739-8735-4CEC-BC20-349FB5F85E6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2156" y="1206218"/>
              <a:ext cx="1800000" cy="1197865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D3B4D036-2B61-4AC6-A465-AFBAF5C9D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6866" y="2404435"/>
              <a:ext cx="1800000" cy="1200000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67B6D2A5-650D-4272-94EF-CD9C740B3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9286" y="3599668"/>
              <a:ext cx="1800000" cy="2669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1847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781302" y="2902922"/>
            <a:ext cx="9207498" cy="1516678"/>
          </a:xfrm>
        </p:spPr>
        <p:txBody>
          <a:bodyPr/>
          <a:lstStyle/>
          <a:p>
            <a:pPr algn="ctr"/>
            <a:r>
              <a:rPr lang="fr-FR" sz="3200" dirty="0"/>
              <a:t>Contexte scientifique</a:t>
            </a:r>
          </a:p>
        </p:txBody>
      </p:sp>
    </p:spTree>
    <p:extLst>
      <p:ext uri="{BB962C8B-B14F-4D97-AF65-F5344CB8AC3E}">
        <p14:creationId xmlns:p14="http://schemas.microsoft.com/office/powerpoint/2010/main" val="2564780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1A0C6B64-2878-41E9-85F6-8DD2EFDC3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200" dirty="0"/>
              <a:t>Définition de la santé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83E6247-C7EE-49BA-9A58-5A382C378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00" y="1339850"/>
            <a:ext cx="9779000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9pPr>
          </a:lstStyle>
          <a:p>
            <a:pPr marL="342900" indent="-342900" algn="just"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fr-FR" altLang="fr-FR" sz="2000" b="1" dirty="0">
                <a:latin typeface="+mn-lt"/>
                <a:ea typeface="+mn-ea"/>
              </a:rPr>
              <a:t>Organisation Mondiale de la Santé (1946) </a:t>
            </a:r>
          </a:p>
          <a:p>
            <a:pPr marL="0" indent="0" algn="just">
              <a:spcBef>
                <a:spcPts val="3000"/>
              </a:spcBef>
            </a:pPr>
            <a:r>
              <a:rPr lang="fr-FR" altLang="fr-FR" sz="2000" dirty="0">
                <a:latin typeface="+mn-lt"/>
                <a:ea typeface="+mn-ea"/>
              </a:rPr>
              <a:t>« La santé est un état de complet bien-être physique, mental et social, et ne consiste pas seulement en une absence de maladie ou d'infirmité »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465B7295-6611-486C-AB49-58FF725A8FFA}"/>
              </a:ext>
            </a:extLst>
          </p:cNvPr>
          <p:cNvGrpSpPr>
            <a:grpSpLocks noChangeAspect="1"/>
          </p:cNvGrpSpPr>
          <p:nvPr/>
        </p:nvGrpSpPr>
        <p:grpSpPr>
          <a:xfrm>
            <a:off x="10675778" y="-10506"/>
            <a:ext cx="1518120" cy="5266097"/>
            <a:chOff x="10392000" y="-1"/>
            <a:chExt cx="1807286" cy="6269161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E994A19A-3FB8-48B5-B348-F648F540F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2000" y="-1"/>
              <a:ext cx="1800000" cy="1206217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40E634AB-5C75-46A8-9649-7F38517FC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2156" y="1206218"/>
              <a:ext cx="1800000" cy="1197865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2C272821-C76D-49E6-9420-7C5CB8A76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6866" y="2404435"/>
              <a:ext cx="1800000" cy="1200000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57732809-86F4-429A-A3EB-AD8CBAA095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9286" y="3599668"/>
              <a:ext cx="1800000" cy="2669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7843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1A0C6B64-2878-41E9-85F6-8DD2EFDC3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200" dirty="0"/>
              <a:t>Connaissances scientifiques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83E6247-C7EE-49BA-9A58-5A382C378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" y="1361660"/>
            <a:ext cx="10769600" cy="534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fr-FR" sz="2000" b="1" kern="0" dirty="0">
                <a:latin typeface="+mn-lt"/>
                <a:ea typeface="ＭＳ Ｐゴシック" charset="-128"/>
                <a:cs typeface="Arial" pitchFamily="34" charset="0"/>
              </a:rPr>
              <a:t>Gêne</a:t>
            </a:r>
            <a:r>
              <a:rPr lang="fr-FR" sz="2000" kern="0" dirty="0">
                <a:latin typeface="+mn-lt"/>
                <a:ea typeface="ＭＳ Ｐゴシック" charset="-128"/>
                <a:cs typeface="Arial" pitchFamily="34" charset="0"/>
              </a:rPr>
              <a:t> : principal effet associé au bruit</a:t>
            </a:r>
          </a:p>
          <a:p>
            <a:pPr algn="just">
              <a:spcBef>
                <a:spcPts val="1800"/>
              </a:spcBef>
              <a:buFont typeface="Wingdings" pitchFamily="2" charset="2"/>
              <a:buChar char="§"/>
              <a:defRPr/>
            </a:pPr>
            <a:r>
              <a:rPr lang="fr-FR" sz="2000" b="1" kern="0" dirty="0">
                <a:latin typeface="+mn-lt"/>
                <a:ea typeface="ＭＳ Ｐゴシック" charset="-128"/>
                <a:cs typeface="Arial" pitchFamily="34" charset="0"/>
              </a:rPr>
              <a:t>Effets sanitaires reconnus</a:t>
            </a:r>
            <a:endParaRPr lang="fr-FR" sz="2000" kern="0" dirty="0">
              <a:latin typeface="+mn-lt"/>
              <a:ea typeface="ＭＳ Ｐゴシック" charset="-128"/>
              <a:cs typeface="Arial" pitchFamily="34" charset="0"/>
            </a:endParaRPr>
          </a:p>
          <a:p>
            <a:pPr marL="900113" lvl="2" indent="-266700" algn="just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fr-FR" sz="2000" kern="0" dirty="0">
                <a:latin typeface="+mn-lt"/>
                <a:ea typeface="ＭＳ Ｐゴシック" charset="-128"/>
                <a:cs typeface="Arial" pitchFamily="34" charset="0"/>
              </a:rPr>
              <a:t>Perturbations du sommeil </a:t>
            </a:r>
          </a:p>
          <a:p>
            <a:pPr marL="900113" lvl="2" indent="-266700" algn="just">
              <a:spcBef>
                <a:spcPts val="432"/>
              </a:spcBef>
              <a:buFont typeface="Wingdings" pitchFamily="2" charset="2"/>
              <a:buChar char="Ø"/>
              <a:defRPr/>
            </a:pPr>
            <a:r>
              <a:rPr lang="fr-FR" sz="2000" kern="0" dirty="0">
                <a:latin typeface="+mn-lt"/>
                <a:ea typeface="ＭＳ Ｐゴシック" charset="-128"/>
                <a:cs typeface="Arial" pitchFamily="34" charset="0"/>
              </a:rPr>
              <a:t>Dégradation de la qualité de vie et d’apprentissage des enfants et de leur santé</a:t>
            </a:r>
          </a:p>
          <a:p>
            <a:pPr algn="just">
              <a:spcBef>
                <a:spcPts val="1800"/>
              </a:spcBef>
              <a:buFont typeface="Wingdings" pitchFamily="2" charset="2"/>
              <a:buChar char="§"/>
              <a:defRPr/>
            </a:pPr>
            <a:r>
              <a:rPr lang="fr-FR" sz="2000" b="1" kern="0" dirty="0">
                <a:latin typeface="+mn-lt"/>
                <a:ea typeface="ＭＳ Ｐゴシック" charset="-128"/>
                <a:cs typeface="Arial" pitchFamily="34" charset="0"/>
              </a:rPr>
              <a:t>Effets sur le système cardio-vasculaire avérés</a:t>
            </a:r>
            <a:endParaRPr lang="fr-FR" sz="2000" kern="0" dirty="0">
              <a:latin typeface="+mn-lt"/>
              <a:ea typeface="ＭＳ Ｐゴシック" charset="-128"/>
              <a:cs typeface="Arial" pitchFamily="34" charset="0"/>
            </a:endParaRPr>
          </a:p>
          <a:p>
            <a:pPr marL="633412" lvl="2" algn="just">
              <a:spcBef>
                <a:spcPts val="600"/>
              </a:spcBef>
              <a:defRPr/>
            </a:pPr>
            <a:r>
              <a:rPr lang="fr-FR" sz="2000" kern="0" dirty="0">
                <a:latin typeface="+mn-lt"/>
                <a:ea typeface="ＭＳ Ｐゴシック" charset="-128"/>
                <a:cs typeface="Arial" pitchFamily="34" charset="0"/>
              </a:rPr>
              <a:t>	Augmentation de la pression artérielle, hypertension, troubles cardiaques ischémiques</a:t>
            </a:r>
          </a:p>
          <a:p>
            <a:pPr algn="just">
              <a:spcBef>
                <a:spcPts val="1800"/>
              </a:spcBef>
              <a:buFont typeface="Wingdings" pitchFamily="2" charset="2"/>
              <a:buChar char="§"/>
              <a:defRPr/>
            </a:pPr>
            <a:r>
              <a:rPr lang="fr-FR" sz="2000" b="1" kern="0" dirty="0">
                <a:latin typeface="+mn-lt"/>
                <a:ea typeface="ＭＳ Ｐゴシック" charset="-128"/>
                <a:cs typeface="Arial" pitchFamily="34" charset="0"/>
              </a:rPr>
              <a:t>Effets psychologiques</a:t>
            </a:r>
            <a:r>
              <a:rPr lang="fr-FR" sz="2000" kern="0" dirty="0">
                <a:latin typeface="+mn-lt"/>
                <a:ea typeface="ＭＳ Ｐゴシック" charset="-128"/>
                <a:cs typeface="Arial" pitchFamily="34" charset="0"/>
              </a:rPr>
              <a:t> (stress, anxiété, dépression) peu étudiés mais semblent exister</a:t>
            </a:r>
          </a:p>
          <a:p>
            <a:pPr algn="just">
              <a:spcBef>
                <a:spcPts val="1800"/>
              </a:spcBef>
              <a:buFont typeface="Wingdings" pitchFamily="2" charset="2"/>
              <a:buChar char="§"/>
              <a:defRPr/>
            </a:pPr>
            <a:r>
              <a:rPr lang="fr-FR" sz="2000" b="1" kern="0" dirty="0">
                <a:latin typeface="+mn-lt"/>
                <a:ea typeface="ＭＳ Ｐゴシック" charset="-128"/>
                <a:cs typeface="Arial" pitchFamily="34" charset="0"/>
              </a:rPr>
              <a:t>Effets sanitaires insuffisamment étudiés</a:t>
            </a:r>
            <a:endParaRPr lang="fr-FR" sz="2000" kern="0" dirty="0">
              <a:latin typeface="+mn-lt"/>
              <a:ea typeface="ＭＳ Ｐゴシック" charset="-128"/>
              <a:cs typeface="Arial" pitchFamily="34" charset="0"/>
            </a:endParaRPr>
          </a:p>
          <a:p>
            <a:pPr marL="984250" lvl="2" indent="-350838" algn="just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fr-FR" sz="2000" kern="0" dirty="0">
                <a:latin typeface="+mn-lt"/>
                <a:ea typeface="ＭＳ Ｐゴシック" charset="-128"/>
                <a:cs typeface="Arial" pitchFamily="34" charset="0"/>
              </a:rPr>
              <a:t>Sécrétion hormones (catécholamines, cortisol)</a:t>
            </a:r>
          </a:p>
          <a:p>
            <a:pPr marL="900113" lvl="2" indent="-266700" algn="just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fr-FR" sz="2000" kern="0" dirty="0">
                <a:latin typeface="+mn-lt"/>
                <a:ea typeface="ＭＳ Ｐゴシック" charset="-128"/>
                <a:cs typeface="Arial" pitchFamily="34" charset="0"/>
              </a:rPr>
              <a:t> Santé mentale</a:t>
            </a:r>
          </a:p>
          <a:p>
            <a:pPr marL="900113" lvl="2" indent="-266700" algn="just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fr-FR" sz="2000" kern="0" dirty="0">
                <a:latin typeface="+mn-lt"/>
                <a:ea typeface="ＭＳ Ｐゴシック" charset="-128"/>
                <a:cs typeface="Arial" pitchFamily="34" charset="0"/>
              </a:rPr>
              <a:t> Effets à long terme des troubles du sommeil liés au bruit</a:t>
            </a:r>
          </a:p>
          <a:p>
            <a:pPr marL="900113" lvl="2" indent="-266700" algn="just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fr-FR" sz="2000" kern="0" dirty="0">
                <a:latin typeface="+mn-lt"/>
                <a:ea typeface="ＭＳ Ｐゴシック" charset="-128"/>
                <a:cs typeface="Arial" pitchFamily="34" charset="0"/>
              </a:rPr>
              <a:t> Développement fœtal, croissance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649D0E82-DDD5-4EF7-B0A9-A64C90F6643C}"/>
              </a:ext>
            </a:extLst>
          </p:cNvPr>
          <p:cNvGrpSpPr>
            <a:grpSpLocks noChangeAspect="1"/>
          </p:cNvGrpSpPr>
          <p:nvPr/>
        </p:nvGrpSpPr>
        <p:grpSpPr>
          <a:xfrm>
            <a:off x="10675778" y="-10506"/>
            <a:ext cx="1518120" cy="5266097"/>
            <a:chOff x="10392000" y="-1"/>
            <a:chExt cx="1807286" cy="6269161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2F7521AD-46FF-4240-A586-847EEF112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2000" y="-1"/>
              <a:ext cx="1800000" cy="1206217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64DBA0D7-5F69-4DD9-9169-BCD067277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2156" y="1206218"/>
              <a:ext cx="1800000" cy="1197865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9DCBFEC6-6899-43C5-9CF1-03EEF2272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6866" y="2404435"/>
              <a:ext cx="1800000" cy="1200000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20F03FBE-36FB-4401-9EE1-9E8AAB6FA4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9286" y="3599668"/>
              <a:ext cx="1800000" cy="2669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7405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iversité Gustave Eiffel">
      <a:dk1>
        <a:srgbClr val="2F2A85"/>
      </a:dk1>
      <a:lt1>
        <a:sysClr val="window" lastClr="FFFFFF"/>
      </a:lt1>
      <a:dk2>
        <a:srgbClr val="0F273B"/>
      </a:dk2>
      <a:lt2>
        <a:srgbClr val="FFFFFF"/>
      </a:lt2>
      <a:accent1>
        <a:srgbClr val="1EAFD0"/>
      </a:accent1>
      <a:accent2>
        <a:srgbClr val="D2213C"/>
      </a:accent2>
      <a:accent3>
        <a:srgbClr val="E83583"/>
      </a:accent3>
      <a:accent4>
        <a:srgbClr val="00936E"/>
      </a:accent4>
      <a:accent5>
        <a:srgbClr val="FBBA00"/>
      </a:accent5>
      <a:accent6>
        <a:srgbClr val="8B2F97"/>
      </a:accent6>
      <a:hlink>
        <a:srgbClr val="FFFFFF"/>
      </a:hlink>
      <a:folHlink>
        <a:srgbClr val="2F2A85"/>
      </a:folHlink>
    </a:clrScheme>
    <a:fontScheme name="Personnalisé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</a:spPr>
      <a:bodyPr wrap="square" lIns="0" tIns="0" rIns="0" bIns="0" rtlCol="0"/>
      <a:lstStyle>
        <a:defPPr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2015</Words>
  <Application>Microsoft Office PowerPoint</Application>
  <PresentationFormat>Grand écran</PresentationFormat>
  <Paragraphs>214</Paragraphs>
  <Slides>37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42" baseType="lpstr">
      <vt:lpstr>Arial</vt:lpstr>
      <vt:lpstr>Calibri</vt:lpstr>
      <vt:lpstr>Tahoma</vt:lpstr>
      <vt:lpstr>Wingdings</vt:lpstr>
      <vt:lpstr>Office Theme</vt:lpstr>
      <vt:lpstr>DEBATS Discussion sur les Effets du Bruit  des Aéronefs Touchant la Santé http://debats-avions.ifsttar.fr  </vt:lpstr>
      <vt:lpstr>Plan de la présentation</vt:lpstr>
      <vt:lpstr>Partenaires/Assistance technique/ Financeurs</vt:lpstr>
      <vt:lpstr>Partenaires</vt:lpstr>
      <vt:lpstr>Assistance technique</vt:lpstr>
      <vt:lpstr>Financeurs</vt:lpstr>
      <vt:lpstr>Contexte scientifique</vt:lpstr>
      <vt:lpstr>Définition de la santé</vt:lpstr>
      <vt:lpstr>Connaissances scientifiques</vt:lpstr>
      <vt:lpstr>OMS : années de vie en bonne santé perdues</vt:lpstr>
      <vt:lpstr>Objectifs et méthodologie</vt:lpstr>
      <vt:lpstr>Objectifs</vt:lpstr>
      <vt:lpstr>Méthodologie</vt:lpstr>
      <vt:lpstr>Objectifs (2)</vt:lpstr>
      <vt:lpstr>Méthodologie (2)</vt:lpstr>
      <vt:lpstr>Méthodologie (3)</vt:lpstr>
      <vt:lpstr>Cortisol</vt:lpstr>
      <vt:lpstr>Méthodologie (4)</vt:lpstr>
      <vt:lpstr>Originalités de DEBATS</vt:lpstr>
      <vt:lpstr>Résultats</vt:lpstr>
      <vt:lpstr>Résultats étude écologique</vt:lpstr>
      <vt:lpstr>Résultats étude longitudinale 2013 (1)</vt:lpstr>
      <vt:lpstr>Résultats étude longitudinale 2013 (2)</vt:lpstr>
      <vt:lpstr>Résultats étude longitudinale 2013 (3)</vt:lpstr>
      <vt:lpstr>Résultats étude longitudinale 2013 (4)</vt:lpstr>
      <vt:lpstr>Résultats étude longitudinale 2013 (5)</vt:lpstr>
      <vt:lpstr>Résultats étude longitudinale 2013 (6)</vt:lpstr>
      <vt:lpstr>Résultats étude sommeil  Instrumentation 1</vt:lpstr>
      <vt:lpstr>Conclusions</vt:lpstr>
      <vt:lpstr>Conclusions</vt:lpstr>
      <vt:lpstr>Bilan des publications</vt:lpstr>
      <vt:lpstr>Perspectives</vt:lpstr>
      <vt:lpstr>Perspectives</vt:lpstr>
      <vt:lpstr>http://debats-avions.ifsttar.fr  </vt:lpstr>
      <vt:lpstr>Remerciements</vt:lpstr>
      <vt:lpstr>Remerciements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 powerpoint</dc:title>
  <dc:creator>Mathilde Caer</dc:creator>
  <cp:lastModifiedBy>Julien DELANNAY</cp:lastModifiedBy>
  <cp:revision>194</cp:revision>
  <dcterms:created xsi:type="dcterms:W3CDTF">2019-12-10T09:51:24Z</dcterms:created>
  <dcterms:modified xsi:type="dcterms:W3CDTF">2021-04-28T07:50:03Z</dcterms:modified>
</cp:coreProperties>
</file>